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72" r:id="rId2"/>
    <p:sldId id="257" r:id="rId3"/>
    <p:sldId id="273" r:id="rId4"/>
    <p:sldId id="274" r:id="rId5"/>
    <p:sldId id="275" r:id="rId6"/>
    <p:sldId id="256" r:id="rId7"/>
    <p:sldId id="276" r:id="rId8"/>
    <p:sldId id="277" r:id="rId9"/>
    <p:sldId id="278" r:id="rId10"/>
    <p:sldId id="280" r:id="rId11"/>
    <p:sldId id="281" r:id="rId12"/>
    <p:sldId id="282" r:id="rId13"/>
    <p:sldId id="283" r:id="rId14"/>
    <p:sldId id="284" r:id="rId15"/>
    <p:sldId id="285" r:id="rId16"/>
    <p:sldId id="286" r:id="rId17"/>
    <p:sldId id="287" r:id="rId18"/>
    <p:sldId id="288" r:id="rId19"/>
    <p:sldId id="289" r:id="rId20"/>
    <p:sldId id="290" r:id="rId21"/>
    <p:sldId id="291" r:id="rId22"/>
    <p:sldId id="292" r:id="rId23"/>
    <p:sldId id="293" r:id="rId24"/>
    <p:sldId id="294" r:id="rId25"/>
    <p:sldId id="297" r:id="rId26"/>
    <p:sldId id="295" r:id="rId27"/>
    <p:sldId id="296"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8"/>
    <p:restoredTop sz="94676"/>
  </p:normalViewPr>
  <p:slideViewPr>
    <p:cSldViewPr snapToGrid="0" snapToObjects="1">
      <p:cViewPr varScale="1">
        <p:scale>
          <a:sx n="93" d="100"/>
          <a:sy n="93" d="100"/>
        </p:scale>
        <p:origin x="616" y="2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96EC6E-3BD9-3F43-AA4F-3E5AFDD285C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C968B1-FA75-0A47-8271-8DA09AD460A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AF1343E-6592-3747-A439-73CF87D86306}"/>
              </a:ext>
            </a:extLst>
          </p:cNvPr>
          <p:cNvSpPr>
            <a:spLocks noGrp="1"/>
          </p:cNvSpPr>
          <p:nvPr>
            <p:ph type="dt" sz="half" idx="10"/>
          </p:nvPr>
        </p:nvSpPr>
        <p:spPr/>
        <p:txBody>
          <a:bodyPr/>
          <a:lstStyle/>
          <a:p>
            <a:fld id="{70DFA20F-661A-CB4E-974D-FE6B3D944327}" type="datetimeFigureOut">
              <a:rPr lang="en-US" smtClean="0"/>
              <a:t>5/31/19</a:t>
            </a:fld>
            <a:endParaRPr lang="en-US"/>
          </a:p>
        </p:txBody>
      </p:sp>
      <p:sp>
        <p:nvSpPr>
          <p:cNvPr id="5" name="Footer Placeholder 4">
            <a:extLst>
              <a:ext uri="{FF2B5EF4-FFF2-40B4-BE49-F238E27FC236}">
                <a16:creationId xmlns:a16="http://schemas.microsoft.com/office/drawing/2014/main" id="{EA3BCFBD-04F6-DC41-9ABA-566244A423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DF433B-C89A-E941-B38A-3CD51FB827FF}"/>
              </a:ext>
            </a:extLst>
          </p:cNvPr>
          <p:cNvSpPr>
            <a:spLocks noGrp="1"/>
          </p:cNvSpPr>
          <p:nvPr>
            <p:ph type="sldNum" sz="quarter" idx="12"/>
          </p:nvPr>
        </p:nvSpPr>
        <p:spPr/>
        <p:txBody>
          <a:bodyPr/>
          <a:lstStyle/>
          <a:p>
            <a:fld id="{226E9DC1-1523-5A44-A231-20A6D47A8C6B}" type="slidenum">
              <a:rPr lang="en-US" smtClean="0"/>
              <a:t>‹#›</a:t>
            </a:fld>
            <a:endParaRPr lang="en-US"/>
          </a:p>
        </p:txBody>
      </p:sp>
    </p:spTree>
    <p:extLst>
      <p:ext uri="{BB962C8B-B14F-4D97-AF65-F5344CB8AC3E}">
        <p14:creationId xmlns:p14="http://schemas.microsoft.com/office/powerpoint/2010/main" val="1690266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912B9-ECFB-644A-9D55-A09FEA269B6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BC4784-5573-0948-929E-2DD0EE45D44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A533E0-8153-A943-9FE7-7F660B650796}"/>
              </a:ext>
            </a:extLst>
          </p:cNvPr>
          <p:cNvSpPr>
            <a:spLocks noGrp="1"/>
          </p:cNvSpPr>
          <p:nvPr>
            <p:ph type="dt" sz="half" idx="10"/>
          </p:nvPr>
        </p:nvSpPr>
        <p:spPr/>
        <p:txBody>
          <a:bodyPr/>
          <a:lstStyle/>
          <a:p>
            <a:fld id="{70DFA20F-661A-CB4E-974D-FE6B3D944327}" type="datetimeFigureOut">
              <a:rPr lang="en-US" smtClean="0"/>
              <a:t>5/31/19</a:t>
            </a:fld>
            <a:endParaRPr lang="en-US"/>
          </a:p>
        </p:txBody>
      </p:sp>
      <p:sp>
        <p:nvSpPr>
          <p:cNvPr id="5" name="Footer Placeholder 4">
            <a:extLst>
              <a:ext uri="{FF2B5EF4-FFF2-40B4-BE49-F238E27FC236}">
                <a16:creationId xmlns:a16="http://schemas.microsoft.com/office/drawing/2014/main" id="{D48282FD-0757-F74B-9A6C-B3AFF71FF8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C0273F-292C-E049-834F-EB0B3456DA32}"/>
              </a:ext>
            </a:extLst>
          </p:cNvPr>
          <p:cNvSpPr>
            <a:spLocks noGrp="1"/>
          </p:cNvSpPr>
          <p:nvPr>
            <p:ph type="sldNum" sz="quarter" idx="12"/>
          </p:nvPr>
        </p:nvSpPr>
        <p:spPr/>
        <p:txBody>
          <a:bodyPr/>
          <a:lstStyle/>
          <a:p>
            <a:fld id="{226E9DC1-1523-5A44-A231-20A6D47A8C6B}" type="slidenum">
              <a:rPr lang="en-US" smtClean="0"/>
              <a:t>‹#›</a:t>
            </a:fld>
            <a:endParaRPr lang="en-US"/>
          </a:p>
        </p:txBody>
      </p:sp>
    </p:spTree>
    <p:extLst>
      <p:ext uri="{BB962C8B-B14F-4D97-AF65-F5344CB8AC3E}">
        <p14:creationId xmlns:p14="http://schemas.microsoft.com/office/powerpoint/2010/main" val="2395035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D815711-2D95-BE40-B6EF-7DEE14DF239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606BF15-0082-0442-9A95-F9610C5F84F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7649EF-97BD-C242-B15B-B2DB8D99848F}"/>
              </a:ext>
            </a:extLst>
          </p:cNvPr>
          <p:cNvSpPr>
            <a:spLocks noGrp="1"/>
          </p:cNvSpPr>
          <p:nvPr>
            <p:ph type="dt" sz="half" idx="10"/>
          </p:nvPr>
        </p:nvSpPr>
        <p:spPr/>
        <p:txBody>
          <a:bodyPr/>
          <a:lstStyle/>
          <a:p>
            <a:fld id="{70DFA20F-661A-CB4E-974D-FE6B3D944327}" type="datetimeFigureOut">
              <a:rPr lang="en-US" smtClean="0"/>
              <a:t>5/31/19</a:t>
            </a:fld>
            <a:endParaRPr lang="en-US"/>
          </a:p>
        </p:txBody>
      </p:sp>
      <p:sp>
        <p:nvSpPr>
          <p:cNvPr id="5" name="Footer Placeholder 4">
            <a:extLst>
              <a:ext uri="{FF2B5EF4-FFF2-40B4-BE49-F238E27FC236}">
                <a16:creationId xmlns:a16="http://schemas.microsoft.com/office/drawing/2014/main" id="{F9A0D911-A542-1146-8C5E-F0B26FA311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416D71-EE9F-4D43-9AB2-83CEEE1D728C}"/>
              </a:ext>
            </a:extLst>
          </p:cNvPr>
          <p:cNvSpPr>
            <a:spLocks noGrp="1"/>
          </p:cNvSpPr>
          <p:nvPr>
            <p:ph type="sldNum" sz="quarter" idx="12"/>
          </p:nvPr>
        </p:nvSpPr>
        <p:spPr/>
        <p:txBody>
          <a:bodyPr/>
          <a:lstStyle/>
          <a:p>
            <a:fld id="{226E9DC1-1523-5A44-A231-20A6D47A8C6B}" type="slidenum">
              <a:rPr lang="en-US" smtClean="0"/>
              <a:t>‹#›</a:t>
            </a:fld>
            <a:endParaRPr lang="en-US"/>
          </a:p>
        </p:txBody>
      </p:sp>
    </p:spTree>
    <p:extLst>
      <p:ext uri="{BB962C8B-B14F-4D97-AF65-F5344CB8AC3E}">
        <p14:creationId xmlns:p14="http://schemas.microsoft.com/office/powerpoint/2010/main" val="5858639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F756A-B91F-044E-98E6-D890838BAF3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863D37A-CB75-AC48-BE19-08D67E7BBB2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AC1D1A-F5C7-9548-B597-89FAB8B53A75}"/>
              </a:ext>
            </a:extLst>
          </p:cNvPr>
          <p:cNvSpPr>
            <a:spLocks noGrp="1"/>
          </p:cNvSpPr>
          <p:nvPr>
            <p:ph type="dt" sz="half" idx="10"/>
          </p:nvPr>
        </p:nvSpPr>
        <p:spPr/>
        <p:txBody>
          <a:bodyPr/>
          <a:lstStyle/>
          <a:p>
            <a:fld id="{70DFA20F-661A-CB4E-974D-FE6B3D944327}" type="datetimeFigureOut">
              <a:rPr lang="en-US" smtClean="0"/>
              <a:t>5/31/19</a:t>
            </a:fld>
            <a:endParaRPr lang="en-US"/>
          </a:p>
        </p:txBody>
      </p:sp>
      <p:sp>
        <p:nvSpPr>
          <p:cNvPr id="5" name="Footer Placeholder 4">
            <a:extLst>
              <a:ext uri="{FF2B5EF4-FFF2-40B4-BE49-F238E27FC236}">
                <a16:creationId xmlns:a16="http://schemas.microsoft.com/office/drawing/2014/main" id="{6828AF0B-0B8F-624A-BEBE-AC1F8C5F7F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50C7D3-9F7D-6F4F-98F2-6799EA3ABB23}"/>
              </a:ext>
            </a:extLst>
          </p:cNvPr>
          <p:cNvSpPr>
            <a:spLocks noGrp="1"/>
          </p:cNvSpPr>
          <p:nvPr>
            <p:ph type="sldNum" sz="quarter" idx="12"/>
          </p:nvPr>
        </p:nvSpPr>
        <p:spPr/>
        <p:txBody>
          <a:bodyPr/>
          <a:lstStyle/>
          <a:p>
            <a:fld id="{226E9DC1-1523-5A44-A231-20A6D47A8C6B}" type="slidenum">
              <a:rPr lang="en-US" smtClean="0"/>
              <a:t>‹#›</a:t>
            </a:fld>
            <a:endParaRPr lang="en-US"/>
          </a:p>
        </p:txBody>
      </p:sp>
    </p:spTree>
    <p:extLst>
      <p:ext uri="{BB962C8B-B14F-4D97-AF65-F5344CB8AC3E}">
        <p14:creationId xmlns:p14="http://schemas.microsoft.com/office/powerpoint/2010/main" val="647839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EB6D4-B791-0D44-B0FF-F4D5F75B9C0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A549A63-21AB-D54F-944F-AE593CBD19B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293464F-5EE0-004F-8EE5-88E258CCE7E4}"/>
              </a:ext>
            </a:extLst>
          </p:cNvPr>
          <p:cNvSpPr>
            <a:spLocks noGrp="1"/>
          </p:cNvSpPr>
          <p:nvPr>
            <p:ph type="dt" sz="half" idx="10"/>
          </p:nvPr>
        </p:nvSpPr>
        <p:spPr/>
        <p:txBody>
          <a:bodyPr/>
          <a:lstStyle/>
          <a:p>
            <a:fld id="{70DFA20F-661A-CB4E-974D-FE6B3D944327}" type="datetimeFigureOut">
              <a:rPr lang="en-US" smtClean="0"/>
              <a:t>5/31/19</a:t>
            </a:fld>
            <a:endParaRPr lang="en-US"/>
          </a:p>
        </p:txBody>
      </p:sp>
      <p:sp>
        <p:nvSpPr>
          <p:cNvPr id="5" name="Footer Placeholder 4">
            <a:extLst>
              <a:ext uri="{FF2B5EF4-FFF2-40B4-BE49-F238E27FC236}">
                <a16:creationId xmlns:a16="http://schemas.microsoft.com/office/drawing/2014/main" id="{5043F29D-E3A0-D04A-8B23-D48A44BFF0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9366FA-85B8-E545-96BB-69D0897E026F}"/>
              </a:ext>
            </a:extLst>
          </p:cNvPr>
          <p:cNvSpPr>
            <a:spLocks noGrp="1"/>
          </p:cNvSpPr>
          <p:nvPr>
            <p:ph type="sldNum" sz="quarter" idx="12"/>
          </p:nvPr>
        </p:nvSpPr>
        <p:spPr/>
        <p:txBody>
          <a:bodyPr/>
          <a:lstStyle/>
          <a:p>
            <a:fld id="{226E9DC1-1523-5A44-A231-20A6D47A8C6B}" type="slidenum">
              <a:rPr lang="en-US" smtClean="0"/>
              <a:t>‹#›</a:t>
            </a:fld>
            <a:endParaRPr lang="en-US"/>
          </a:p>
        </p:txBody>
      </p:sp>
    </p:spTree>
    <p:extLst>
      <p:ext uri="{BB962C8B-B14F-4D97-AF65-F5344CB8AC3E}">
        <p14:creationId xmlns:p14="http://schemas.microsoft.com/office/powerpoint/2010/main" val="3527354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D31DB0-C29E-F44F-9C8A-3E7C0FE1A27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2BE1384-FB5D-9547-9A49-A5AB41E5E68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C27947E-A415-A845-AC25-9CA06BA591D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03FFED0-EC82-234F-A86A-D4F7DF1D9960}"/>
              </a:ext>
            </a:extLst>
          </p:cNvPr>
          <p:cNvSpPr>
            <a:spLocks noGrp="1"/>
          </p:cNvSpPr>
          <p:nvPr>
            <p:ph type="dt" sz="half" idx="10"/>
          </p:nvPr>
        </p:nvSpPr>
        <p:spPr/>
        <p:txBody>
          <a:bodyPr/>
          <a:lstStyle/>
          <a:p>
            <a:fld id="{70DFA20F-661A-CB4E-974D-FE6B3D944327}" type="datetimeFigureOut">
              <a:rPr lang="en-US" smtClean="0"/>
              <a:t>5/31/19</a:t>
            </a:fld>
            <a:endParaRPr lang="en-US"/>
          </a:p>
        </p:txBody>
      </p:sp>
      <p:sp>
        <p:nvSpPr>
          <p:cNvPr id="6" name="Footer Placeholder 5">
            <a:extLst>
              <a:ext uri="{FF2B5EF4-FFF2-40B4-BE49-F238E27FC236}">
                <a16:creationId xmlns:a16="http://schemas.microsoft.com/office/drawing/2014/main" id="{25B333AF-7771-B745-A3F0-F63E465094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BB60F70-A992-2246-BA89-808298CA2F73}"/>
              </a:ext>
            </a:extLst>
          </p:cNvPr>
          <p:cNvSpPr>
            <a:spLocks noGrp="1"/>
          </p:cNvSpPr>
          <p:nvPr>
            <p:ph type="sldNum" sz="quarter" idx="12"/>
          </p:nvPr>
        </p:nvSpPr>
        <p:spPr/>
        <p:txBody>
          <a:bodyPr/>
          <a:lstStyle/>
          <a:p>
            <a:fld id="{226E9DC1-1523-5A44-A231-20A6D47A8C6B}" type="slidenum">
              <a:rPr lang="en-US" smtClean="0"/>
              <a:t>‹#›</a:t>
            </a:fld>
            <a:endParaRPr lang="en-US"/>
          </a:p>
        </p:txBody>
      </p:sp>
    </p:spTree>
    <p:extLst>
      <p:ext uri="{BB962C8B-B14F-4D97-AF65-F5344CB8AC3E}">
        <p14:creationId xmlns:p14="http://schemas.microsoft.com/office/powerpoint/2010/main" val="2275408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B097A-7A68-7743-9889-FB271FAAD53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4773E92-F530-084E-B341-0242113CC7A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7502E7C-2DCC-F447-9363-3436A76D9DD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18B8CB0-B031-7A47-B4A0-678DE351917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4E9ABCF-4E2A-E34E-AA0A-3D96D2A41AF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41620BE-5B99-3948-A043-407B559A6757}"/>
              </a:ext>
            </a:extLst>
          </p:cNvPr>
          <p:cNvSpPr>
            <a:spLocks noGrp="1"/>
          </p:cNvSpPr>
          <p:nvPr>
            <p:ph type="dt" sz="half" idx="10"/>
          </p:nvPr>
        </p:nvSpPr>
        <p:spPr/>
        <p:txBody>
          <a:bodyPr/>
          <a:lstStyle/>
          <a:p>
            <a:fld id="{70DFA20F-661A-CB4E-974D-FE6B3D944327}" type="datetimeFigureOut">
              <a:rPr lang="en-US" smtClean="0"/>
              <a:t>5/31/19</a:t>
            </a:fld>
            <a:endParaRPr lang="en-US"/>
          </a:p>
        </p:txBody>
      </p:sp>
      <p:sp>
        <p:nvSpPr>
          <p:cNvPr id="8" name="Footer Placeholder 7">
            <a:extLst>
              <a:ext uri="{FF2B5EF4-FFF2-40B4-BE49-F238E27FC236}">
                <a16:creationId xmlns:a16="http://schemas.microsoft.com/office/drawing/2014/main" id="{E2746D05-B775-2245-82B2-E63DF5B9D96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84FEABC-7EFC-0847-90C2-4A0B463E0EAB}"/>
              </a:ext>
            </a:extLst>
          </p:cNvPr>
          <p:cNvSpPr>
            <a:spLocks noGrp="1"/>
          </p:cNvSpPr>
          <p:nvPr>
            <p:ph type="sldNum" sz="quarter" idx="12"/>
          </p:nvPr>
        </p:nvSpPr>
        <p:spPr/>
        <p:txBody>
          <a:bodyPr/>
          <a:lstStyle/>
          <a:p>
            <a:fld id="{226E9DC1-1523-5A44-A231-20A6D47A8C6B}" type="slidenum">
              <a:rPr lang="en-US" smtClean="0"/>
              <a:t>‹#›</a:t>
            </a:fld>
            <a:endParaRPr lang="en-US"/>
          </a:p>
        </p:txBody>
      </p:sp>
    </p:spTree>
    <p:extLst>
      <p:ext uri="{BB962C8B-B14F-4D97-AF65-F5344CB8AC3E}">
        <p14:creationId xmlns:p14="http://schemas.microsoft.com/office/powerpoint/2010/main" val="3864117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67A52-E1B1-8A40-8A96-4D8C124A59A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2901DE5-8DA0-B440-B7D0-637EA11DDED5}"/>
              </a:ext>
            </a:extLst>
          </p:cNvPr>
          <p:cNvSpPr>
            <a:spLocks noGrp="1"/>
          </p:cNvSpPr>
          <p:nvPr>
            <p:ph type="dt" sz="half" idx="10"/>
          </p:nvPr>
        </p:nvSpPr>
        <p:spPr/>
        <p:txBody>
          <a:bodyPr/>
          <a:lstStyle/>
          <a:p>
            <a:fld id="{70DFA20F-661A-CB4E-974D-FE6B3D944327}" type="datetimeFigureOut">
              <a:rPr lang="en-US" smtClean="0"/>
              <a:t>5/31/19</a:t>
            </a:fld>
            <a:endParaRPr lang="en-US"/>
          </a:p>
        </p:txBody>
      </p:sp>
      <p:sp>
        <p:nvSpPr>
          <p:cNvPr id="4" name="Footer Placeholder 3">
            <a:extLst>
              <a:ext uri="{FF2B5EF4-FFF2-40B4-BE49-F238E27FC236}">
                <a16:creationId xmlns:a16="http://schemas.microsoft.com/office/drawing/2014/main" id="{A637E9B4-C9AE-A547-9073-59469ED7690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2BD9095-2455-694E-93CC-B1FE79106F11}"/>
              </a:ext>
            </a:extLst>
          </p:cNvPr>
          <p:cNvSpPr>
            <a:spLocks noGrp="1"/>
          </p:cNvSpPr>
          <p:nvPr>
            <p:ph type="sldNum" sz="quarter" idx="12"/>
          </p:nvPr>
        </p:nvSpPr>
        <p:spPr/>
        <p:txBody>
          <a:bodyPr/>
          <a:lstStyle/>
          <a:p>
            <a:fld id="{226E9DC1-1523-5A44-A231-20A6D47A8C6B}" type="slidenum">
              <a:rPr lang="en-US" smtClean="0"/>
              <a:t>‹#›</a:t>
            </a:fld>
            <a:endParaRPr lang="en-US"/>
          </a:p>
        </p:txBody>
      </p:sp>
    </p:spTree>
    <p:extLst>
      <p:ext uri="{BB962C8B-B14F-4D97-AF65-F5344CB8AC3E}">
        <p14:creationId xmlns:p14="http://schemas.microsoft.com/office/powerpoint/2010/main" val="4160241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7CA553E-4A50-6849-9B85-25DE5CC28B46}"/>
              </a:ext>
            </a:extLst>
          </p:cNvPr>
          <p:cNvSpPr>
            <a:spLocks noGrp="1"/>
          </p:cNvSpPr>
          <p:nvPr>
            <p:ph type="dt" sz="half" idx="10"/>
          </p:nvPr>
        </p:nvSpPr>
        <p:spPr/>
        <p:txBody>
          <a:bodyPr/>
          <a:lstStyle/>
          <a:p>
            <a:fld id="{70DFA20F-661A-CB4E-974D-FE6B3D944327}" type="datetimeFigureOut">
              <a:rPr lang="en-US" smtClean="0"/>
              <a:t>5/31/19</a:t>
            </a:fld>
            <a:endParaRPr lang="en-US"/>
          </a:p>
        </p:txBody>
      </p:sp>
      <p:sp>
        <p:nvSpPr>
          <p:cNvPr id="3" name="Footer Placeholder 2">
            <a:extLst>
              <a:ext uri="{FF2B5EF4-FFF2-40B4-BE49-F238E27FC236}">
                <a16:creationId xmlns:a16="http://schemas.microsoft.com/office/drawing/2014/main" id="{EE5A6C2E-AF22-6540-86AF-E9D6B7E38FE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7ADAD6A-7687-4F42-B9CA-51982C28A407}"/>
              </a:ext>
            </a:extLst>
          </p:cNvPr>
          <p:cNvSpPr>
            <a:spLocks noGrp="1"/>
          </p:cNvSpPr>
          <p:nvPr>
            <p:ph type="sldNum" sz="quarter" idx="12"/>
          </p:nvPr>
        </p:nvSpPr>
        <p:spPr/>
        <p:txBody>
          <a:bodyPr/>
          <a:lstStyle/>
          <a:p>
            <a:fld id="{226E9DC1-1523-5A44-A231-20A6D47A8C6B}" type="slidenum">
              <a:rPr lang="en-US" smtClean="0"/>
              <a:t>‹#›</a:t>
            </a:fld>
            <a:endParaRPr lang="en-US"/>
          </a:p>
        </p:txBody>
      </p:sp>
    </p:spTree>
    <p:extLst>
      <p:ext uri="{BB962C8B-B14F-4D97-AF65-F5344CB8AC3E}">
        <p14:creationId xmlns:p14="http://schemas.microsoft.com/office/powerpoint/2010/main" val="3972740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1397C-DFC3-3347-954E-3D7E1119E4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C18716D-067D-7C4A-B2E4-F4C9EFD1161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5651A54-63DE-F448-81C5-7136721FD6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E75C790-FB26-5E41-A972-52C31028175E}"/>
              </a:ext>
            </a:extLst>
          </p:cNvPr>
          <p:cNvSpPr>
            <a:spLocks noGrp="1"/>
          </p:cNvSpPr>
          <p:nvPr>
            <p:ph type="dt" sz="half" idx="10"/>
          </p:nvPr>
        </p:nvSpPr>
        <p:spPr/>
        <p:txBody>
          <a:bodyPr/>
          <a:lstStyle/>
          <a:p>
            <a:fld id="{70DFA20F-661A-CB4E-974D-FE6B3D944327}" type="datetimeFigureOut">
              <a:rPr lang="en-US" smtClean="0"/>
              <a:t>5/31/19</a:t>
            </a:fld>
            <a:endParaRPr lang="en-US"/>
          </a:p>
        </p:txBody>
      </p:sp>
      <p:sp>
        <p:nvSpPr>
          <p:cNvPr id="6" name="Footer Placeholder 5">
            <a:extLst>
              <a:ext uri="{FF2B5EF4-FFF2-40B4-BE49-F238E27FC236}">
                <a16:creationId xmlns:a16="http://schemas.microsoft.com/office/drawing/2014/main" id="{067EF4E4-7C38-9548-AC0E-962F88BCDF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7C03DEF-31D8-3C45-BE0D-F432A10131C4}"/>
              </a:ext>
            </a:extLst>
          </p:cNvPr>
          <p:cNvSpPr>
            <a:spLocks noGrp="1"/>
          </p:cNvSpPr>
          <p:nvPr>
            <p:ph type="sldNum" sz="quarter" idx="12"/>
          </p:nvPr>
        </p:nvSpPr>
        <p:spPr/>
        <p:txBody>
          <a:bodyPr/>
          <a:lstStyle/>
          <a:p>
            <a:fld id="{226E9DC1-1523-5A44-A231-20A6D47A8C6B}" type="slidenum">
              <a:rPr lang="en-US" smtClean="0"/>
              <a:t>‹#›</a:t>
            </a:fld>
            <a:endParaRPr lang="en-US"/>
          </a:p>
        </p:txBody>
      </p:sp>
    </p:spTree>
    <p:extLst>
      <p:ext uri="{BB962C8B-B14F-4D97-AF65-F5344CB8AC3E}">
        <p14:creationId xmlns:p14="http://schemas.microsoft.com/office/powerpoint/2010/main" val="33692693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90E61-E8EF-F148-B927-0915BD8ADF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52C674E-60AE-1F44-88D6-31575A1563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8F4E5CA-01D6-5047-BEB3-5BF8DA7A54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6A18AFF-5CB1-274F-B4FC-E21E2D51BE52}"/>
              </a:ext>
            </a:extLst>
          </p:cNvPr>
          <p:cNvSpPr>
            <a:spLocks noGrp="1"/>
          </p:cNvSpPr>
          <p:nvPr>
            <p:ph type="dt" sz="half" idx="10"/>
          </p:nvPr>
        </p:nvSpPr>
        <p:spPr/>
        <p:txBody>
          <a:bodyPr/>
          <a:lstStyle/>
          <a:p>
            <a:fld id="{70DFA20F-661A-CB4E-974D-FE6B3D944327}" type="datetimeFigureOut">
              <a:rPr lang="en-US" smtClean="0"/>
              <a:t>5/31/19</a:t>
            </a:fld>
            <a:endParaRPr lang="en-US"/>
          </a:p>
        </p:txBody>
      </p:sp>
      <p:sp>
        <p:nvSpPr>
          <p:cNvPr id="6" name="Footer Placeholder 5">
            <a:extLst>
              <a:ext uri="{FF2B5EF4-FFF2-40B4-BE49-F238E27FC236}">
                <a16:creationId xmlns:a16="http://schemas.microsoft.com/office/drawing/2014/main" id="{E620A38E-FE50-A14B-B33F-95FC902C105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6932CD5-18EB-0144-8C4D-4FAB65B71AC9}"/>
              </a:ext>
            </a:extLst>
          </p:cNvPr>
          <p:cNvSpPr>
            <a:spLocks noGrp="1"/>
          </p:cNvSpPr>
          <p:nvPr>
            <p:ph type="sldNum" sz="quarter" idx="12"/>
          </p:nvPr>
        </p:nvSpPr>
        <p:spPr/>
        <p:txBody>
          <a:bodyPr/>
          <a:lstStyle/>
          <a:p>
            <a:fld id="{226E9DC1-1523-5A44-A231-20A6D47A8C6B}" type="slidenum">
              <a:rPr lang="en-US" smtClean="0"/>
              <a:t>‹#›</a:t>
            </a:fld>
            <a:endParaRPr lang="en-US"/>
          </a:p>
        </p:txBody>
      </p:sp>
    </p:spTree>
    <p:extLst>
      <p:ext uri="{BB962C8B-B14F-4D97-AF65-F5344CB8AC3E}">
        <p14:creationId xmlns:p14="http://schemas.microsoft.com/office/powerpoint/2010/main" val="1295931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100000">
              <a:schemeClr val="accent1">
                <a:lumMod val="75000"/>
              </a:schemeClr>
            </a:gs>
            <a:gs pos="83000">
              <a:schemeClr val="accent1">
                <a:lumMod val="45000"/>
                <a:lumOff val="55000"/>
              </a:schemeClr>
            </a:gs>
            <a:gs pos="100000">
              <a:schemeClr val="accent1">
                <a:lumMod val="30000"/>
                <a:lumOff val="70000"/>
              </a:schemeClr>
            </a:gs>
          </a:gsLst>
          <a:lin ang="162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8FCFAAA-0D7B-254F-9FBB-2419B65E19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889B309-5DC7-AA44-A63B-3672BDA2E68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AFDA3D-2BF0-D840-A44F-C7AFE39F41B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DFA20F-661A-CB4E-974D-FE6B3D944327}" type="datetimeFigureOut">
              <a:rPr lang="en-US" smtClean="0"/>
              <a:t>5/31/19</a:t>
            </a:fld>
            <a:endParaRPr lang="en-US"/>
          </a:p>
        </p:txBody>
      </p:sp>
      <p:sp>
        <p:nvSpPr>
          <p:cNvPr id="5" name="Footer Placeholder 4">
            <a:extLst>
              <a:ext uri="{FF2B5EF4-FFF2-40B4-BE49-F238E27FC236}">
                <a16:creationId xmlns:a16="http://schemas.microsoft.com/office/drawing/2014/main" id="{BC8AF4C5-BEDC-874D-B1D3-A3C56DDA7CD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6B55758-7F90-6942-866B-2A98E3E58D3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6E9DC1-1523-5A44-A231-20A6D47A8C6B}" type="slidenum">
              <a:rPr lang="en-US" smtClean="0"/>
              <a:t>‹#›</a:t>
            </a:fld>
            <a:endParaRPr lang="en-US"/>
          </a:p>
        </p:txBody>
      </p:sp>
    </p:spTree>
    <p:extLst>
      <p:ext uri="{BB962C8B-B14F-4D97-AF65-F5344CB8AC3E}">
        <p14:creationId xmlns:p14="http://schemas.microsoft.com/office/powerpoint/2010/main" val="13585650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E653F-3AB6-724B-B296-A2546BF4E13A}"/>
              </a:ext>
            </a:extLst>
          </p:cNvPr>
          <p:cNvSpPr>
            <a:spLocks noGrp="1"/>
          </p:cNvSpPr>
          <p:nvPr>
            <p:ph type="ctrTitle"/>
          </p:nvPr>
        </p:nvSpPr>
        <p:spPr/>
        <p:txBody>
          <a:bodyPr/>
          <a:lstStyle/>
          <a:p>
            <a:r>
              <a:rPr lang="en-US" dirty="0"/>
              <a:t>The Cold War</a:t>
            </a:r>
          </a:p>
        </p:txBody>
      </p:sp>
      <p:sp>
        <p:nvSpPr>
          <p:cNvPr id="3" name="Subtitle 2">
            <a:extLst>
              <a:ext uri="{FF2B5EF4-FFF2-40B4-BE49-F238E27FC236}">
                <a16:creationId xmlns:a16="http://schemas.microsoft.com/office/drawing/2014/main" id="{93A10087-CBA0-D644-81FB-F065B2369E47}"/>
              </a:ext>
            </a:extLst>
          </p:cNvPr>
          <p:cNvSpPr>
            <a:spLocks noGrp="1"/>
          </p:cNvSpPr>
          <p:nvPr>
            <p:ph type="subTitle" idx="1"/>
          </p:nvPr>
        </p:nvSpPr>
        <p:spPr/>
        <p:txBody>
          <a:bodyPr>
            <a:normAutofit/>
          </a:bodyPr>
          <a:lstStyle/>
          <a:p>
            <a:r>
              <a:rPr lang="en-US" sz="4000" dirty="0"/>
              <a:t>1945 - 1989</a:t>
            </a:r>
          </a:p>
        </p:txBody>
      </p:sp>
    </p:spTree>
    <p:extLst>
      <p:ext uri="{BB962C8B-B14F-4D97-AF65-F5344CB8AC3E}">
        <p14:creationId xmlns:p14="http://schemas.microsoft.com/office/powerpoint/2010/main" val="40329461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AEEB205-D741-6946-AEBF-64B79A90FB33}"/>
              </a:ext>
            </a:extLst>
          </p:cNvPr>
          <p:cNvSpPr txBox="1"/>
          <p:nvPr/>
        </p:nvSpPr>
        <p:spPr>
          <a:xfrm>
            <a:off x="161364" y="1631787"/>
            <a:ext cx="12030636" cy="4339650"/>
          </a:xfrm>
          <a:prstGeom prst="rect">
            <a:avLst/>
          </a:prstGeom>
          <a:noFill/>
        </p:spPr>
        <p:txBody>
          <a:bodyPr wrap="square" rtlCol="0">
            <a:spAutoFit/>
          </a:bodyPr>
          <a:lstStyle/>
          <a:p>
            <a:pPr marL="571500" indent="-571500">
              <a:buFont typeface="Arial" panose="020B0604020202020204" pitchFamily="34" charset="0"/>
              <a:buChar char="•"/>
            </a:pPr>
            <a:r>
              <a:rPr lang="en-US" sz="4000" dirty="0"/>
              <a:t>Vostok rocket launched </a:t>
            </a:r>
            <a:r>
              <a:rPr lang="en-US" sz="4000" b="1" u="sng" dirty="0"/>
              <a:t>1st ICBM</a:t>
            </a:r>
          </a:p>
          <a:p>
            <a:endParaRPr lang="en-US" sz="4000" dirty="0"/>
          </a:p>
          <a:p>
            <a:pPr marL="571500" indent="-571500">
              <a:buFont typeface="Arial" panose="020B0604020202020204" pitchFamily="34" charset="0"/>
              <a:buChar char="•"/>
            </a:pPr>
            <a:r>
              <a:rPr lang="en-US" sz="4000" dirty="0"/>
              <a:t> </a:t>
            </a:r>
            <a:r>
              <a:rPr lang="en-US" sz="4000" b="1" u="sng" dirty="0"/>
              <a:t>Sputnik </a:t>
            </a:r>
            <a:r>
              <a:rPr lang="en-US" sz="4000" dirty="0"/>
              <a:t>launched into orbit</a:t>
            </a:r>
          </a:p>
          <a:p>
            <a:endParaRPr lang="en-US" sz="4000" dirty="0"/>
          </a:p>
          <a:p>
            <a:pPr marL="571500" indent="-571500">
              <a:buFont typeface="Arial" panose="020B0604020202020204" pitchFamily="34" charset="0"/>
              <a:buChar char="•"/>
            </a:pPr>
            <a:r>
              <a:rPr lang="en-US" sz="4000" dirty="0"/>
              <a:t>NASA began Mercury project using Atlas rocket </a:t>
            </a:r>
          </a:p>
          <a:p>
            <a:br>
              <a:rPr lang="en-US" dirty="0"/>
            </a:br>
            <a:endParaRPr lang="en-US" sz="4000" dirty="0"/>
          </a:p>
          <a:p>
            <a:endParaRPr lang="en-US" dirty="0"/>
          </a:p>
        </p:txBody>
      </p:sp>
      <p:sp>
        <p:nvSpPr>
          <p:cNvPr id="5" name="TextBox 4">
            <a:extLst>
              <a:ext uri="{FF2B5EF4-FFF2-40B4-BE49-F238E27FC236}">
                <a16:creationId xmlns:a16="http://schemas.microsoft.com/office/drawing/2014/main" id="{B874C4ED-0D70-2341-ABDE-69F711796D44}"/>
              </a:ext>
            </a:extLst>
          </p:cNvPr>
          <p:cNvSpPr txBox="1"/>
          <p:nvPr/>
        </p:nvSpPr>
        <p:spPr>
          <a:xfrm>
            <a:off x="161364" y="-33766"/>
            <a:ext cx="10524565" cy="769441"/>
          </a:xfrm>
          <a:prstGeom prst="rect">
            <a:avLst/>
          </a:prstGeom>
          <a:noFill/>
        </p:spPr>
        <p:txBody>
          <a:bodyPr wrap="square" rtlCol="0">
            <a:spAutoFit/>
          </a:bodyPr>
          <a:lstStyle/>
          <a:p>
            <a:r>
              <a:rPr lang="en-US" sz="4400" dirty="0">
                <a:solidFill>
                  <a:srgbClr val="FFFF00"/>
                </a:solidFill>
              </a:rPr>
              <a:t>The Cold War  1957 - 1958</a:t>
            </a:r>
          </a:p>
        </p:txBody>
      </p:sp>
    </p:spTree>
    <p:extLst>
      <p:ext uri="{BB962C8B-B14F-4D97-AF65-F5344CB8AC3E}">
        <p14:creationId xmlns:p14="http://schemas.microsoft.com/office/powerpoint/2010/main" val="11540385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AEEB205-D741-6946-AEBF-64B79A90FB33}"/>
              </a:ext>
            </a:extLst>
          </p:cNvPr>
          <p:cNvSpPr txBox="1"/>
          <p:nvPr/>
        </p:nvSpPr>
        <p:spPr>
          <a:xfrm>
            <a:off x="161364" y="1631787"/>
            <a:ext cx="12030636" cy="5293757"/>
          </a:xfrm>
          <a:prstGeom prst="rect">
            <a:avLst/>
          </a:prstGeom>
          <a:noFill/>
        </p:spPr>
        <p:txBody>
          <a:bodyPr wrap="square" rtlCol="0">
            <a:spAutoFit/>
          </a:bodyPr>
          <a:lstStyle/>
          <a:p>
            <a:pPr marL="571500" indent="-571500">
              <a:buFont typeface="Arial" panose="020B0604020202020204" pitchFamily="34" charset="0"/>
              <a:buChar char="•"/>
            </a:pPr>
            <a:r>
              <a:rPr lang="en-US" sz="4000" dirty="0"/>
              <a:t>Cuba taken over by Fidel Castro</a:t>
            </a:r>
          </a:p>
          <a:p>
            <a:pPr marL="571500" indent="-571500">
              <a:buFont typeface="Arial" panose="020B0604020202020204" pitchFamily="34" charset="0"/>
              <a:buChar char="•"/>
            </a:pPr>
            <a:endParaRPr lang="en-US" sz="4000" dirty="0"/>
          </a:p>
          <a:p>
            <a:pPr marL="571500" indent="-571500">
              <a:buFont typeface="Arial" panose="020B0604020202020204" pitchFamily="34" charset="0"/>
              <a:buChar char="•"/>
            </a:pPr>
            <a:r>
              <a:rPr lang="en-US" sz="4000" dirty="0"/>
              <a:t>A-bombs developed by France</a:t>
            </a:r>
          </a:p>
          <a:p>
            <a:endParaRPr lang="en-US" sz="4000" dirty="0"/>
          </a:p>
          <a:p>
            <a:pPr marL="571500" indent="-571500">
              <a:buFont typeface="Arial" panose="020B0604020202020204" pitchFamily="34" charset="0"/>
              <a:buChar char="•"/>
            </a:pPr>
            <a:r>
              <a:rPr lang="en-US" sz="4000" dirty="0"/>
              <a:t>Soviet Union reveals that an American U2 spy plane was shot down over Soviet territory. The U.S. denies, spying, but when the USSR produces the pilot Eisenhower has to admit to it.</a:t>
            </a:r>
          </a:p>
          <a:p>
            <a:endParaRPr lang="en-US" dirty="0"/>
          </a:p>
        </p:txBody>
      </p:sp>
      <p:sp>
        <p:nvSpPr>
          <p:cNvPr id="5" name="TextBox 4">
            <a:extLst>
              <a:ext uri="{FF2B5EF4-FFF2-40B4-BE49-F238E27FC236}">
                <a16:creationId xmlns:a16="http://schemas.microsoft.com/office/drawing/2014/main" id="{B874C4ED-0D70-2341-ABDE-69F711796D44}"/>
              </a:ext>
            </a:extLst>
          </p:cNvPr>
          <p:cNvSpPr txBox="1"/>
          <p:nvPr/>
        </p:nvSpPr>
        <p:spPr>
          <a:xfrm>
            <a:off x="161364" y="-33766"/>
            <a:ext cx="10524565" cy="769441"/>
          </a:xfrm>
          <a:prstGeom prst="rect">
            <a:avLst/>
          </a:prstGeom>
          <a:noFill/>
        </p:spPr>
        <p:txBody>
          <a:bodyPr wrap="square" rtlCol="0">
            <a:spAutoFit/>
          </a:bodyPr>
          <a:lstStyle/>
          <a:p>
            <a:r>
              <a:rPr lang="en-US" sz="4400" dirty="0">
                <a:solidFill>
                  <a:srgbClr val="FFFF00"/>
                </a:solidFill>
              </a:rPr>
              <a:t>The Cold War  1959 - 1960</a:t>
            </a:r>
          </a:p>
        </p:txBody>
      </p:sp>
    </p:spTree>
    <p:extLst>
      <p:ext uri="{BB962C8B-B14F-4D97-AF65-F5344CB8AC3E}">
        <p14:creationId xmlns:p14="http://schemas.microsoft.com/office/powerpoint/2010/main" val="27320840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AEEB205-D741-6946-AEBF-64B79A90FB33}"/>
              </a:ext>
            </a:extLst>
          </p:cNvPr>
          <p:cNvSpPr txBox="1"/>
          <p:nvPr/>
        </p:nvSpPr>
        <p:spPr>
          <a:xfrm>
            <a:off x="161364" y="782121"/>
            <a:ext cx="12030636" cy="5170646"/>
          </a:xfrm>
          <a:prstGeom prst="rect">
            <a:avLst/>
          </a:prstGeom>
          <a:noFill/>
        </p:spPr>
        <p:txBody>
          <a:bodyPr wrap="square" rtlCol="0">
            <a:spAutoFit/>
          </a:bodyPr>
          <a:lstStyle/>
          <a:p>
            <a:pPr marL="285750" indent="-285750">
              <a:buFont typeface="Arial" panose="020B0604020202020204" pitchFamily="34" charset="0"/>
              <a:buChar char="•"/>
            </a:pPr>
            <a:r>
              <a:rPr lang="en-US" sz="4000" dirty="0"/>
              <a:t> John F. Kennedy elected President of USA</a:t>
            </a:r>
          </a:p>
          <a:p>
            <a:pPr marL="285750" indent="-285750">
              <a:buFont typeface="Arial" panose="020B0604020202020204" pitchFamily="34" charset="0"/>
              <a:buChar char="•"/>
            </a:pPr>
            <a:endParaRPr lang="en-US" dirty="0"/>
          </a:p>
          <a:p>
            <a:pPr marL="571500" indent="-571500">
              <a:buFont typeface="Arial" panose="020B0604020202020204" pitchFamily="34" charset="0"/>
              <a:buChar char="•"/>
            </a:pPr>
            <a:r>
              <a:rPr lang="en-US" sz="4000" dirty="0"/>
              <a:t>Cuba openly aligns itself with the Soviet Union and their policies. </a:t>
            </a:r>
          </a:p>
          <a:p>
            <a:pPr marL="571500" indent="-571500">
              <a:buFont typeface="Arial" panose="020B0604020202020204" pitchFamily="34" charset="0"/>
              <a:buChar char="•"/>
            </a:pPr>
            <a:endParaRPr lang="en-US" dirty="0"/>
          </a:p>
          <a:p>
            <a:pPr marL="571500" indent="-571500">
              <a:buFont typeface="Arial" panose="020B0604020202020204" pitchFamily="34" charset="0"/>
              <a:buChar char="•"/>
            </a:pPr>
            <a:r>
              <a:rPr lang="en-US" sz="4000" dirty="0"/>
              <a:t>Bay of Pigs invasion </a:t>
            </a:r>
          </a:p>
          <a:p>
            <a:pPr marL="571500" indent="-571500">
              <a:buFont typeface="Arial" panose="020B0604020202020204" pitchFamily="34" charset="0"/>
              <a:buChar char="•"/>
            </a:pPr>
            <a:endParaRPr lang="en-US" dirty="0"/>
          </a:p>
          <a:p>
            <a:pPr marL="571500" indent="-571500">
              <a:buFont typeface="Arial" panose="020B0604020202020204" pitchFamily="34" charset="0"/>
              <a:buChar char="•"/>
            </a:pPr>
            <a:r>
              <a:rPr lang="en-US" sz="4000" dirty="0"/>
              <a:t>Berlin border is closed</a:t>
            </a:r>
          </a:p>
          <a:p>
            <a:pPr marL="571500" indent="-571500">
              <a:buFont typeface="Arial" panose="020B0604020202020204" pitchFamily="34" charset="0"/>
              <a:buChar char="•"/>
            </a:pPr>
            <a:endParaRPr lang="en-US" dirty="0"/>
          </a:p>
          <a:p>
            <a:pPr marL="571500" indent="-571500">
              <a:buFont typeface="Arial" panose="020B0604020202020204" pitchFamily="34" charset="0"/>
              <a:buChar char="•"/>
            </a:pPr>
            <a:r>
              <a:rPr lang="en-US" sz="4000" dirty="0"/>
              <a:t>Construction of Berlin Wall begins </a:t>
            </a:r>
          </a:p>
          <a:p>
            <a:endParaRPr lang="en-US" dirty="0"/>
          </a:p>
        </p:txBody>
      </p:sp>
      <p:sp>
        <p:nvSpPr>
          <p:cNvPr id="5" name="TextBox 4">
            <a:extLst>
              <a:ext uri="{FF2B5EF4-FFF2-40B4-BE49-F238E27FC236}">
                <a16:creationId xmlns:a16="http://schemas.microsoft.com/office/drawing/2014/main" id="{B874C4ED-0D70-2341-ABDE-69F711796D44}"/>
              </a:ext>
            </a:extLst>
          </p:cNvPr>
          <p:cNvSpPr txBox="1"/>
          <p:nvPr/>
        </p:nvSpPr>
        <p:spPr>
          <a:xfrm>
            <a:off x="161364" y="-33766"/>
            <a:ext cx="10524565" cy="769441"/>
          </a:xfrm>
          <a:prstGeom prst="rect">
            <a:avLst/>
          </a:prstGeom>
          <a:noFill/>
        </p:spPr>
        <p:txBody>
          <a:bodyPr wrap="square" rtlCol="0">
            <a:spAutoFit/>
          </a:bodyPr>
          <a:lstStyle/>
          <a:p>
            <a:r>
              <a:rPr lang="en-US" sz="4400" dirty="0">
                <a:solidFill>
                  <a:srgbClr val="FFFF00"/>
                </a:solidFill>
              </a:rPr>
              <a:t>The Cold War  1960 - 1961</a:t>
            </a:r>
          </a:p>
        </p:txBody>
      </p:sp>
    </p:spTree>
    <p:extLst>
      <p:ext uri="{BB962C8B-B14F-4D97-AF65-F5344CB8AC3E}">
        <p14:creationId xmlns:p14="http://schemas.microsoft.com/office/powerpoint/2010/main" val="21867758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AEEB205-D741-6946-AEBF-64B79A90FB33}"/>
              </a:ext>
            </a:extLst>
          </p:cNvPr>
          <p:cNvSpPr txBox="1"/>
          <p:nvPr/>
        </p:nvSpPr>
        <p:spPr>
          <a:xfrm>
            <a:off x="161364" y="782121"/>
            <a:ext cx="12030636" cy="4678204"/>
          </a:xfrm>
          <a:prstGeom prst="rect">
            <a:avLst/>
          </a:prstGeom>
          <a:noFill/>
        </p:spPr>
        <p:txBody>
          <a:bodyPr wrap="square" rtlCol="0">
            <a:spAutoFit/>
          </a:bodyPr>
          <a:lstStyle/>
          <a:p>
            <a:pPr marL="285750" indent="-285750">
              <a:buFont typeface="Arial" panose="020B0604020202020204" pitchFamily="34" charset="0"/>
              <a:buChar char="•"/>
            </a:pPr>
            <a:r>
              <a:rPr lang="en-US" sz="4000" dirty="0"/>
              <a:t>U.S. involvement in Vietnam increases </a:t>
            </a:r>
          </a:p>
          <a:p>
            <a:pPr marL="285750" indent="-285750">
              <a:buFont typeface="Arial" panose="020B0604020202020204" pitchFamily="34" charset="0"/>
              <a:buChar char="•"/>
            </a:pPr>
            <a:endParaRPr lang="en-US" sz="4000" dirty="0"/>
          </a:p>
          <a:p>
            <a:pPr marL="285750" indent="-285750">
              <a:buFont typeface="Arial" panose="020B0604020202020204" pitchFamily="34" charset="0"/>
              <a:buChar char="•"/>
            </a:pPr>
            <a:r>
              <a:rPr lang="en-US" sz="4000" dirty="0"/>
              <a:t>Cuban Missile Crisis </a:t>
            </a:r>
          </a:p>
          <a:p>
            <a:pPr marL="571500" indent="-571500">
              <a:buFont typeface="Arial" panose="020B0604020202020204" pitchFamily="34" charset="0"/>
              <a:buChar char="•"/>
            </a:pPr>
            <a:endParaRPr lang="en-US" sz="4000" dirty="0"/>
          </a:p>
          <a:p>
            <a:pPr marL="285750" indent="-285750">
              <a:buFont typeface="Arial" panose="020B0604020202020204" pitchFamily="34" charset="0"/>
              <a:buChar char="•"/>
            </a:pPr>
            <a:r>
              <a:rPr lang="en-US" sz="4000" dirty="0"/>
              <a:t>Nuclear Test Ban Treaty ratified</a:t>
            </a:r>
          </a:p>
          <a:p>
            <a:pPr marL="571500" indent="-571500">
              <a:buFont typeface="Arial" panose="020B0604020202020204" pitchFamily="34" charset="0"/>
              <a:buChar char="•"/>
            </a:pPr>
            <a:endParaRPr lang="en-US" sz="4000" dirty="0"/>
          </a:p>
          <a:p>
            <a:pPr marL="285750" indent="-285750">
              <a:buFont typeface="Arial" panose="020B0604020202020204" pitchFamily="34" charset="0"/>
              <a:buChar char="•"/>
            </a:pPr>
            <a:r>
              <a:rPr lang="en-US" sz="4000" dirty="0"/>
              <a:t>President Kennedy assassinated in Dallas, Texas </a:t>
            </a:r>
          </a:p>
          <a:p>
            <a:endParaRPr lang="en-US" dirty="0"/>
          </a:p>
        </p:txBody>
      </p:sp>
      <p:sp>
        <p:nvSpPr>
          <p:cNvPr id="5" name="TextBox 4">
            <a:extLst>
              <a:ext uri="{FF2B5EF4-FFF2-40B4-BE49-F238E27FC236}">
                <a16:creationId xmlns:a16="http://schemas.microsoft.com/office/drawing/2014/main" id="{B874C4ED-0D70-2341-ABDE-69F711796D44}"/>
              </a:ext>
            </a:extLst>
          </p:cNvPr>
          <p:cNvSpPr txBox="1"/>
          <p:nvPr/>
        </p:nvSpPr>
        <p:spPr>
          <a:xfrm>
            <a:off x="161364" y="-33766"/>
            <a:ext cx="10524565" cy="769441"/>
          </a:xfrm>
          <a:prstGeom prst="rect">
            <a:avLst/>
          </a:prstGeom>
          <a:noFill/>
        </p:spPr>
        <p:txBody>
          <a:bodyPr wrap="square" rtlCol="0">
            <a:spAutoFit/>
          </a:bodyPr>
          <a:lstStyle/>
          <a:p>
            <a:r>
              <a:rPr lang="en-US" sz="4400" dirty="0">
                <a:solidFill>
                  <a:srgbClr val="FFFF00"/>
                </a:solidFill>
              </a:rPr>
              <a:t>The Cold War  1962 - 1963</a:t>
            </a:r>
          </a:p>
        </p:txBody>
      </p:sp>
    </p:spTree>
    <p:extLst>
      <p:ext uri="{BB962C8B-B14F-4D97-AF65-F5344CB8AC3E}">
        <p14:creationId xmlns:p14="http://schemas.microsoft.com/office/powerpoint/2010/main" val="25904575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AEEB205-D741-6946-AEBF-64B79A90FB33}"/>
              </a:ext>
            </a:extLst>
          </p:cNvPr>
          <p:cNvSpPr txBox="1"/>
          <p:nvPr/>
        </p:nvSpPr>
        <p:spPr>
          <a:xfrm>
            <a:off x="161364" y="782121"/>
            <a:ext cx="12030636" cy="6740307"/>
          </a:xfrm>
          <a:prstGeom prst="rect">
            <a:avLst/>
          </a:prstGeom>
          <a:noFill/>
        </p:spPr>
        <p:txBody>
          <a:bodyPr wrap="square" rtlCol="0">
            <a:spAutoFit/>
          </a:bodyPr>
          <a:lstStyle/>
          <a:p>
            <a:pPr marL="285750" indent="-285750">
              <a:buFont typeface="Arial" panose="020B0604020202020204" pitchFamily="34" charset="0"/>
              <a:buChar char="•"/>
            </a:pPr>
            <a:r>
              <a:rPr lang="en-US" sz="4000" dirty="0"/>
              <a:t>Gulf of Tonkin incident</a:t>
            </a:r>
          </a:p>
          <a:p>
            <a:r>
              <a:rPr lang="en-US" sz="4000" dirty="0"/>
              <a:t> </a:t>
            </a:r>
            <a:endParaRPr lang="en-US" sz="1600" dirty="0"/>
          </a:p>
          <a:p>
            <a:pPr marL="285750" indent="-285750">
              <a:buFont typeface="Arial" panose="020B0604020202020204" pitchFamily="34" charset="0"/>
              <a:buChar char="•"/>
            </a:pPr>
            <a:r>
              <a:rPr lang="en-US" sz="4000" dirty="0"/>
              <a:t>A-bombs developed by China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sz="4000" dirty="0"/>
              <a:t>U.S. Marines sent to Dominican Republic to fight Communism</a:t>
            </a:r>
          </a:p>
          <a:p>
            <a:endParaRPr lang="en-US" dirty="0"/>
          </a:p>
          <a:p>
            <a:pPr marL="285750" indent="-285750">
              <a:buFont typeface="Arial" panose="020B0604020202020204" pitchFamily="34" charset="0"/>
              <a:buChar char="•"/>
            </a:pPr>
            <a:r>
              <a:rPr lang="en-US" sz="4000" dirty="0"/>
              <a:t> Announcement of dispatching of 200,000 U.S. troops to Vietnam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sz="4000" dirty="0"/>
              <a:t>B-52s Bomb North Vietnam </a:t>
            </a:r>
          </a:p>
          <a:p>
            <a:pPr marL="285750" indent="-285750">
              <a:buFont typeface="Arial" panose="020B0604020202020204" pitchFamily="34" charset="0"/>
              <a:buChar char="•"/>
            </a:pPr>
            <a:endParaRPr lang="en-US" sz="4000" dirty="0"/>
          </a:p>
          <a:p>
            <a:endParaRPr lang="en-US" dirty="0"/>
          </a:p>
        </p:txBody>
      </p:sp>
      <p:sp>
        <p:nvSpPr>
          <p:cNvPr id="5" name="TextBox 4">
            <a:extLst>
              <a:ext uri="{FF2B5EF4-FFF2-40B4-BE49-F238E27FC236}">
                <a16:creationId xmlns:a16="http://schemas.microsoft.com/office/drawing/2014/main" id="{B874C4ED-0D70-2341-ABDE-69F711796D44}"/>
              </a:ext>
            </a:extLst>
          </p:cNvPr>
          <p:cNvSpPr txBox="1"/>
          <p:nvPr/>
        </p:nvSpPr>
        <p:spPr>
          <a:xfrm>
            <a:off x="161364" y="-33766"/>
            <a:ext cx="10524565" cy="769441"/>
          </a:xfrm>
          <a:prstGeom prst="rect">
            <a:avLst/>
          </a:prstGeom>
          <a:noFill/>
        </p:spPr>
        <p:txBody>
          <a:bodyPr wrap="square" rtlCol="0">
            <a:spAutoFit/>
          </a:bodyPr>
          <a:lstStyle/>
          <a:p>
            <a:r>
              <a:rPr lang="en-US" sz="4400" dirty="0">
                <a:solidFill>
                  <a:srgbClr val="FFFF00"/>
                </a:solidFill>
              </a:rPr>
              <a:t>The Cold War  1964 - 1965</a:t>
            </a:r>
          </a:p>
        </p:txBody>
      </p:sp>
    </p:spTree>
    <p:extLst>
      <p:ext uri="{BB962C8B-B14F-4D97-AF65-F5344CB8AC3E}">
        <p14:creationId xmlns:p14="http://schemas.microsoft.com/office/powerpoint/2010/main" val="1918130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AEEB205-D741-6946-AEBF-64B79A90FB33}"/>
              </a:ext>
            </a:extLst>
          </p:cNvPr>
          <p:cNvSpPr txBox="1"/>
          <p:nvPr/>
        </p:nvSpPr>
        <p:spPr>
          <a:xfrm>
            <a:off x="161364" y="782121"/>
            <a:ext cx="12030636" cy="7078861"/>
          </a:xfrm>
          <a:prstGeom prst="rect">
            <a:avLst/>
          </a:prstGeom>
          <a:noFill/>
        </p:spPr>
        <p:txBody>
          <a:bodyPr wrap="square" rtlCol="0">
            <a:spAutoFit/>
          </a:bodyPr>
          <a:lstStyle/>
          <a:p>
            <a:pPr marL="571500" indent="-571500">
              <a:buFont typeface="Arial" panose="020B0604020202020204" pitchFamily="34" charset="0"/>
              <a:buChar char="•"/>
            </a:pPr>
            <a:r>
              <a:rPr lang="en-US" sz="4000" dirty="0"/>
              <a:t>The US Secretary of Defense Robert McNamara admits that the US bombing raids had failed to meet their objectives </a:t>
            </a:r>
          </a:p>
          <a:p>
            <a:r>
              <a:rPr lang="en-US" sz="4000" dirty="0"/>
              <a:t> </a:t>
            </a:r>
            <a:endParaRPr lang="en-US" sz="1200" dirty="0"/>
          </a:p>
          <a:p>
            <a:pPr marL="285750" indent="-285750">
              <a:buFont typeface="Arial" panose="020B0604020202020204" pitchFamily="34" charset="0"/>
              <a:buChar char="•"/>
            </a:pPr>
            <a:r>
              <a:rPr lang="en-US" sz="4000" dirty="0"/>
              <a:t>A-bombs developed by China </a:t>
            </a:r>
          </a:p>
          <a:p>
            <a:endParaRPr lang="en-US" sz="1200" dirty="0"/>
          </a:p>
          <a:p>
            <a:pPr marL="285750" indent="-285750">
              <a:buFont typeface="Arial" panose="020B0604020202020204" pitchFamily="34" charset="0"/>
              <a:buChar char="•"/>
            </a:pPr>
            <a:r>
              <a:rPr lang="en-US" sz="4000" dirty="0"/>
              <a:t>North Korea captured U.S.S. Pueblo</a:t>
            </a:r>
          </a:p>
          <a:p>
            <a:endParaRPr lang="en-US" sz="1200" dirty="0"/>
          </a:p>
          <a:p>
            <a:pPr marL="285750" indent="-285750">
              <a:buFont typeface="Arial" panose="020B0604020202020204" pitchFamily="34" charset="0"/>
              <a:buChar char="•"/>
            </a:pPr>
            <a:r>
              <a:rPr lang="en-US" sz="4000" dirty="0"/>
              <a:t>President Johnson does not run for the presidency and Richard Nixon Elected President of the USA </a:t>
            </a:r>
            <a:br>
              <a:rPr lang="en-US" sz="4000" dirty="0"/>
            </a:br>
            <a:endParaRPr lang="en-US" sz="1200" dirty="0"/>
          </a:p>
          <a:p>
            <a:pPr marL="285750" indent="-285750">
              <a:buFont typeface="Arial" panose="020B0604020202020204" pitchFamily="34" charset="0"/>
              <a:buChar char="•"/>
            </a:pPr>
            <a:r>
              <a:rPr lang="en-US" sz="4000" dirty="0"/>
              <a:t>Soviet Red Army crush Czechoslovakian revolt </a:t>
            </a:r>
          </a:p>
          <a:p>
            <a:pPr marL="285750" indent="-285750">
              <a:buFont typeface="Arial" panose="020B0604020202020204" pitchFamily="34" charset="0"/>
              <a:buChar char="•"/>
            </a:pPr>
            <a:endParaRPr lang="en-US" sz="4000" dirty="0"/>
          </a:p>
          <a:p>
            <a:endParaRPr lang="en-US" dirty="0"/>
          </a:p>
        </p:txBody>
      </p:sp>
      <p:sp>
        <p:nvSpPr>
          <p:cNvPr id="5" name="TextBox 4">
            <a:extLst>
              <a:ext uri="{FF2B5EF4-FFF2-40B4-BE49-F238E27FC236}">
                <a16:creationId xmlns:a16="http://schemas.microsoft.com/office/drawing/2014/main" id="{B874C4ED-0D70-2341-ABDE-69F711796D44}"/>
              </a:ext>
            </a:extLst>
          </p:cNvPr>
          <p:cNvSpPr txBox="1"/>
          <p:nvPr/>
        </p:nvSpPr>
        <p:spPr>
          <a:xfrm>
            <a:off x="161364" y="-33766"/>
            <a:ext cx="10524565" cy="769441"/>
          </a:xfrm>
          <a:prstGeom prst="rect">
            <a:avLst/>
          </a:prstGeom>
          <a:noFill/>
        </p:spPr>
        <p:txBody>
          <a:bodyPr wrap="square" rtlCol="0">
            <a:spAutoFit/>
          </a:bodyPr>
          <a:lstStyle/>
          <a:p>
            <a:r>
              <a:rPr lang="en-US" sz="4400" dirty="0">
                <a:solidFill>
                  <a:srgbClr val="FFFF00"/>
                </a:solidFill>
              </a:rPr>
              <a:t>The Cold War  1967 - </a:t>
            </a:r>
          </a:p>
        </p:txBody>
      </p:sp>
    </p:spTree>
    <p:extLst>
      <p:ext uri="{BB962C8B-B14F-4D97-AF65-F5344CB8AC3E}">
        <p14:creationId xmlns:p14="http://schemas.microsoft.com/office/powerpoint/2010/main" val="27773003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AEEB205-D741-6946-AEBF-64B79A90FB33}"/>
              </a:ext>
            </a:extLst>
          </p:cNvPr>
          <p:cNvSpPr txBox="1"/>
          <p:nvPr/>
        </p:nvSpPr>
        <p:spPr>
          <a:xfrm>
            <a:off x="161364" y="782121"/>
            <a:ext cx="12030636" cy="7078861"/>
          </a:xfrm>
          <a:prstGeom prst="rect">
            <a:avLst/>
          </a:prstGeom>
          <a:noFill/>
        </p:spPr>
        <p:txBody>
          <a:bodyPr wrap="square" rtlCol="0">
            <a:spAutoFit/>
          </a:bodyPr>
          <a:lstStyle/>
          <a:p>
            <a:pPr marL="571500" indent="-571500">
              <a:buFont typeface="Arial" panose="020B0604020202020204" pitchFamily="34" charset="0"/>
              <a:buChar char="•"/>
            </a:pPr>
            <a:r>
              <a:rPr lang="en-US" sz="4000" dirty="0"/>
              <a:t>The US Secretary of Defense Robert McNamara admits that the US bombing raids had failed to meet their objectives </a:t>
            </a:r>
          </a:p>
          <a:p>
            <a:r>
              <a:rPr lang="en-US" sz="4000" dirty="0"/>
              <a:t> </a:t>
            </a:r>
            <a:endParaRPr lang="en-US" sz="1200" dirty="0"/>
          </a:p>
          <a:p>
            <a:pPr marL="285750" indent="-285750">
              <a:buFont typeface="Arial" panose="020B0604020202020204" pitchFamily="34" charset="0"/>
              <a:buChar char="•"/>
            </a:pPr>
            <a:r>
              <a:rPr lang="en-US" sz="4000" dirty="0"/>
              <a:t>A-bombs developed by China </a:t>
            </a:r>
          </a:p>
          <a:p>
            <a:endParaRPr lang="en-US" sz="1200" dirty="0"/>
          </a:p>
          <a:p>
            <a:pPr marL="285750" indent="-285750">
              <a:buFont typeface="Arial" panose="020B0604020202020204" pitchFamily="34" charset="0"/>
              <a:buChar char="•"/>
            </a:pPr>
            <a:r>
              <a:rPr lang="en-US" sz="4000" dirty="0"/>
              <a:t>North Korea captured U.S.S. Pueblo</a:t>
            </a:r>
          </a:p>
          <a:p>
            <a:endParaRPr lang="en-US" sz="1200" dirty="0"/>
          </a:p>
          <a:p>
            <a:pPr marL="285750" indent="-285750">
              <a:buFont typeface="Arial" panose="020B0604020202020204" pitchFamily="34" charset="0"/>
              <a:buChar char="•"/>
            </a:pPr>
            <a:r>
              <a:rPr lang="en-US" sz="4000" dirty="0"/>
              <a:t>President Johnson does not run for the presidency and Richard Nixon Elected President of the USA </a:t>
            </a:r>
            <a:br>
              <a:rPr lang="en-US" sz="4000" dirty="0"/>
            </a:br>
            <a:endParaRPr lang="en-US" sz="1200" dirty="0"/>
          </a:p>
          <a:p>
            <a:pPr marL="285750" indent="-285750">
              <a:buFont typeface="Arial" panose="020B0604020202020204" pitchFamily="34" charset="0"/>
              <a:buChar char="•"/>
            </a:pPr>
            <a:r>
              <a:rPr lang="en-US" sz="4000" dirty="0"/>
              <a:t>Soviet Red Army crush Czechoslovakian revolt </a:t>
            </a:r>
          </a:p>
          <a:p>
            <a:pPr marL="285750" indent="-285750">
              <a:buFont typeface="Arial" panose="020B0604020202020204" pitchFamily="34" charset="0"/>
              <a:buChar char="•"/>
            </a:pPr>
            <a:endParaRPr lang="en-US" sz="4000" dirty="0"/>
          </a:p>
          <a:p>
            <a:endParaRPr lang="en-US" dirty="0"/>
          </a:p>
        </p:txBody>
      </p:sp>
      <p:sp>
        <p:nvSpPr>
          <p:cNvPr id="5" name="TextBox 4">
            <a:extLst>
              <a:ext uri="{FF2B5EF4-FFF2-40B4-BE49-F238E27FC236}">
                <a16:creationId xmlns:a16="http://schemas.microsoft.com/office/drawing/2014/main" id="{B874C4ED-0D70-2341-ABDE-69F711796D44}"/>
              </a:ext>
            </a:extLst>
          </p:cNvPr>
          <p:cNvSpPr txBox="1"/>
          <p:nvPr/>
        </p:nvSpPr>
        <p:spPr>
          <a:xfrm>
            <a:off x="161364" y="-33766"/>
            <a:ext cx="10524565" cy="769441"/>
          </a:xfrm>
          <a:prstGeom prst="rect">
            <a:avLst/>
          </a:prstGeom>
          <a:noFill/>
        </p:spPr>
        <p:txBody>
          <a:bodyPr wrap="square" rtlCol="0">
            <a:spAutoFit/>
          </a:bodyPr>
          <a:lstStyle/>
          <a:p>
            <a:r>
              <a:rPr lang="en-US" sz="4400" dirty="0">
                <a:solidFill>
                  <a:srgbClr val="FFFF00"/>
                </a:solidFill>
              </a:rPr>
              <a:t>The Cold War  1967 - 1968 </a:t>
            </a:r>
          </a:p>
        </p:txBody>
      </p:sp>
    </p:spTree>
    <p:extLst>
      <p:ext uri="{BB962C8B-B14F-4D97-AF65-F5344CB8AC3E}">
        <p14:creationId xmlns:p14="http://schemas.microsoft.com/office/powerpoint/2010/main" val="27868923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AEEB205-D741-6946-AEBF-64B79A90FB33}"/>
              </a:ext>
            </a:extLst>
          </p:cNvPr>
          <p:cNvSpPr txBox="1"/>
          <p:nvPr/>
        </p:nvSpPr>
        <p:spPr>
          <a:xfrm>
            <a:off x="161364" y="1367337"/>
            <a:ext cx="12030636" cy="2831544"/>
          </a:xfrm>
          <a:prstGeom prst="rect">
            <a:avLst/>
          </a:prstGeom>
          <a:noFill/>
        </p:spPr>
        <p:txBody>
          <a:bodyPr wrap="square" rtlCol="0">
            <a:spAutoFit/>
          </a:bodyPr>
          <a:lstStyle/>
          <a:p>
            <a:pPr marL="571500" indent="-571500">
              <a:buFont typeface="Arial" panose="020B0604020202020204" pitchFamily="34" charset="0"/>
              <a:buChar char="•"/>
            </a:pPr>
            <a:r>
              <a:rPr lang="en-US" sz="4000" dirty="0"/>
              <a:t>Apollo 11 lands on the moon </a:t>
            </a:r>
          </a:p>
          <a:p>
            <a:endParaRPr lang="en-US" sz="4000" dirty="0"/>
          </a:p>
          <a:p>
            <a:pPr marL="571500" indent="-571500">
              <a:buFont typeface="Arial" panose="020B0604020202020204" pitchFamily="34" charset="0"/>
              <a:buChar char="•"/>
            </a:pPr>
            <a:r>
              <a:rPr lang="en-US" sz="4000" dirty="0"/>
              <a:t>President Nixon extends Vietnam War to Cambodia </a:t>
            </a:r>
          </a:p>
          <a:p>
            <a:endParaRPr lang="en-US" sz="4000" dirty="0"/>
          </a:p>
          <a:p>
            <a:endParaRPr lang="en-US" dirty="0"/>
          </a:p>
        </p:txBody>
      </p:sp>
      <p:sp>
        <p:nvSpPr>
          <p:cNvPr id="5" name="TextBox 4">
            <a:extLst>
              <a:ext uri="{FF2B5EF4-FFF2-40B4-BE49-F238E27FC236}">
                <a16:creationId xmlns:a16="http://schemas.microsoft.com/office/drawing/2014/main" id="{B874C4ED-0D70-2341-ABDE-69F711796D44}"/>
              </a:ext>
            </a:extLst>
          </p:cNvPr>
          <p:cNvSpPr txBox="1"/>
          <p:nvPr/>
        </p:nvSpPr>
        <p:spPr>
          <a:xfrm>
            <a:off x="161364" y="-33766"/>
            <a:ext cx="10524565" cy="769441"/>
          </a:xfrm>
          <a:prstGeom prst="rect">
            <a:avLst/>
          </a:prstGeom>
          <a:noFill/>
        </p:spPr>
        <p:txBody>
          <a:bodyPr wrap="square" rtlCol="0">
            <a:spAutoFit/>
          </a:bodyPr>
          <a:lstStyle/>
          <a:p>
            <a:r>
              <a:rPr lang="en-US" sz="4400" dirty="0">
                <a:solidFill>
                  <a:srgbClr val="FFFF00"/>
                </a:solidFill>
              </a:rPr>
              <a:t>The Cold War  1969 - 1970 </a:t>
            </a:r>
          </a:p>
        </p:txBody>
      </p:sp>
    </p:spTree>
    <p:extLst>
      <p:ext uri="{BB962C8B-B14F-4D97-AF65-F5344CB8AC3E}">
        <p14:creationId xmlns:p14="http://schemas.microsoft.com/office/powerpoint/2010/main" val="13716403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AEEB205-D741-6946-AEBF-64B79A90FB33}"/>
              </a:ext>
            </a:extLst>
          </p:cNvPr>
          <p:cNvSpPr txBox="1"/>
          <p:nvPr/>
        </p:nvSpPr>
        <p:spPr>
          <a:xfrm>
            <a:off x="161364" y="782121"/>
            <a:ext cx="12030636" cy="4678204"/>
          </a:xfrm>
          <a:prstGeom prst="rect">
            <a:avLst/>
          </a:prstGeom>
          <a:noFill/>
        </p:spPr>
        <p:txBody>
          <a:bodyPr wrap="square" rtlCol="0">
            <a:spAutoFit/>
          </a:bodyPr>
          <a:lstStyle/>
          <a:p>
            <a:pPr marL="571500" indent="-571500">
              <a:buFont typeface="Arial" panose="020B0604020202020204" pitchFamily="34" charset="0"/>
              <a:buChar char="•"/>
            </a:pPr>
            <a:r>
              <a:rPr lang="en-US" sz="4000" dirty="0"/>
              <a:t>Publication of the Pentagon Papers </a:t>
            </a:r>
          </a:p>
          <a:p>
            <a:pPr marL="571500" indent="-571500">
              <a:buFont typeface="Arial" panose="020B0604020202020204" pitchFamily="34" charset="0"/>
              <a:buChar char="•"/>
            </a:pPr>
            <a:endParaRPr lang="en-US" sz="4000" dirty="0"/>
          </a:p>
          <a:p>
            <a:pPr marL="571500" indent="-571500">
              <a:buFont typeface="Arial" panose="020B0604020202020204" pitchFamily="34" charset="0"/>
              <a:buChar char="•"/>
            </a:pPr>
            <a:r>
              <a:rPr lang="en-US" sz="4000" dirty="0"/>
              <a:t>President Richard Nixon visits China</a:t>
            </a:r>
          </a:p>
          <a:p>
            <a:endParaRPr lang="en-US" sz="4000" dirty="0"/>
          </a:p>
          <a:p>
            <a:pPr marL="571500" indent="-571500">
              <a:buFont typeface="Arial" panose="020B0604020202020204" pitchFamily="34" charset="0"/>
              <a:buChar char="•"/>
            </a:pPr>
            <a:r>
              <a:rPr lang="en-US" sz="4000" dirty="0"/>
              <a:t> SALT I signed </a:t>
            </a:r>
          </a:p>
          <a:p>
            <a:endParaRPr lang="en-US" sz="4000" dirty="0"/>
          </a:p>
          <a:p>
            <a:pPr marL="285750" indent="-285750">
              <a:buFont typeface="Arial" panose="020B0604020202020204" pitchFamily="34" charset="0"/>
              <a:buChar char="•"/>
            </a:pPr>
            <a:endParaRPr lang="en-US" sz="4000" dirty="0"/>
          </a:p>
          <a:p>
            <a:endParaRPr lang="en-US" dirty="0"/>
          </a:p>
        </p:txBody>
      </p:sp>
      <p:sp>
        <p:nvSpPr>
          <p:cNvPr id="5" name="TextBox 4">
            <a:extLst>
              <a:ext uri="{FF2B5EF4-FFF2-40B4-BE49-F238E27FC236}">
                <a16:creationId xmlns:a16="http://schemas.microsoft.com/office/drawing/2014/main" id="{B874C4ED-0D70-2341-ABDE-69F711796D44}"/>
              </a:ext>
            </a:extLst>
          </p:cNvPr>
          <p:cNvSpPr txBox="1"/>
          <p:nvPr/>
        </p:nvSpPr>
        <p:spPr>
          <a:xfrm>
            <a:off x="161364" y="-33766"/>
            <a:ext cx="10524565" cy="769441"/>
          </a:xfrm>
          <a:prstGeom prst="rect">
            <a:avLst/>
          </a:prstGeom>
          <a:noFill/>
        </p:spPr>
        <p:txBody>
          <a:bodyPr wrap="square" rtlCol="0">
            <a:spAutoFit/>
          </a:bodyPr>
          <a:lstStyle/>
          <a:p>
            <a:r>
              <a:rPr lang="en-US" sz="4400" dirty="0">
                <a:solidFill>
                  <a:srgbClr val="FFFF00"/>
                </a:solidFill>
              </a:rPr>
              <a:t>The Cold War  1971 - 1972 </a:t>
            </a:r>
          </a:p>
        </p:txBody>
      </p:sp>
    </p:spTree>
    <p:extLst>
      <p:ext uri="{BB962C8B-B14F-4D97-AF65-F5344CB8AC3E}">
        <p14:creationId xmlns:p14="http://schemas.microsoft.com/office/powerpoint/2010/main" val="84736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AEEB205-D741-6946-AEBF-64B79A90FB33}"/>
              </a:ext>
            </a:extLst>
          </p:cNvPr>
          <p:cNvSpPr txBox="1"/>
          <p:nvPr/>
        </p:nvSpPr>
        <p:spPr>
          <a:xfrm>
            <a:off x="161364" y="782121"/>
            <a:ext cx="12030636" cy="6524863"/>
          </a:xfrm>
          <a:prstGeom prst="rect">
            <a:avLst/>
          </a:prstGeom>
          <a:noFill/>
        </p:spPr>
        <p:txBody>
          <a:bodyPr wrap="square" rtlCol="0">
            <a:spAutoFit/>
          </a:bodyPr>
          <a:lstStyle/>
          <a:p>
            <a:pPr marL="571500" indent="-571500">
              <a:buFont typeface="Arial" panose="020B0604020202020204" pitchFamily="34" charset="0"/>
              <a:buChar char="•"/>
            </a:pPr>
            <a:r>
              <a:rPr lang="en-US" sz="4000" dirty="0"/>
              <a:t>Cease fire in Vietnam between North Vietnam and United States </a:t>
            </a:r>
          </a:p>
          <a:p>
            <a:pPr marL="571500" indent="-571500">
              <a:buFont typeface="Arial" panose="020B0604020202020204" pitchFamily="34" charset="0"/>
              <a:buChar char="•"/>
            </a:pPr>
            <a:endParaRPr lang="en-US" sz="4000" dirty="0"/>
          </a:p>
          <a:p>
            <a:pPr marL="571500" indent="-571500">
              <a:buFont typeface="Arial" panose="020B0604020202020204" pitchFamily="34" charset="0"/>
              <a:buChar char="•"/>
            </a:pPr>
            <a:r>
              <a:rPr lang="en-US" sz="4000" dirty="0"/>
              <a:t>U.S. supported coup overthrows Chilean government</a:t>
            </a:r>
          </a:p>
          <a:p>
            <a:endParaRPr lang="en-US" sz="4000" dirty="0"/>
          </a:p>
          <a:p>
            <a:pPr marL="571500" indent="-571500">
              <a:buFont typeface="Arial" panose="020B0604020202020204" pitchFamily="34" charset="0"/>
              <a:buChar char="•"/>
            </a:pPr>
            <a:r>
              <a:rPr lang="en-US" sz="4000" dirty="0"/>
              <a:t>Egypt and Syria attack Israel; Egypt requests Soviet aid </a:t>
            </a:r>
          </a:p>
          <a:p>
            <a:pPr marL="571500" indent="-571500">
              <a:buFont typeface="Arial" panose="020B0604020202020204" pitchFamily="34" charset="0"/>
              <a:buChar char="•"/>
            </a:pPr>
            <a:endParaRPr lang="en-US" sz="4000" dirty="0"/>
          </a:p>
          <a:p>
            <a:pPr marL="571500" indent="-571500">
              <a:buFont typeface="Arial" panose="020B0604020202020204" pitchFamily="34" charset="0"/>
              <a:buChar char="•"/>
            </a:pPr>
            <a:r>
              <a:rPr lang="en-US" sz="4000" dirty="0"/>
              <a:t>President Nixon resigns </a:t>
            </a:r>
          </a:p>
          <a:p>
            <a:endParaRPr lang="en-US" sz="4000" dirty="0"/>
          </a:p>
          <a:p>
            <a:pPr marL="285750" indent="-285750">
              <a:buFont typeface="Arial" panose="020B0604020202020204" pitchFamily="34" charset="0"/>
              <a:buChar char="•"/>
            </a:pPr>
            <a:endParaRPr lang="en-US" sz="4000" dirty="0"/>
          </a:p>
          <a:p>
            <a:endParaRPr lang="en-US" dirty="0"/>
          </a:p>
        </p:txBody>
      </p:sp>
      <p:sp>
        <p:nvSpPr>
          <p:cNvPr id="5" name="TextBox 4">
            <a:extLst>
              <a:ext uri="{FF2B5EF4-FFF2-40B4-BE49-F238E27FC236}">
                <a16:creationId xmlns:a16="http://schemas.microsoft.com/office/drawing/2014/main" id="{B874C4ED-0D70-2341-ABDE-69F711796D44}"/>
              </a:ext>
            </a:extLst>
          </p:cNvPr>
          <p:cNvSpPr txBox="1"/>
          <p:nvPr/>
        </p:nvSpPr>
        <p:spPr>
          <a:xfrm>
            <a:off x="161364" y="-33766"/>
            <a:ext cx="10524565" cy="769441"/>
          </a:xfrm>
          <a:prstGeom prst="rect">
            <a:avLst/>
          </a:prstGeom>
          <a:noFill/>
        </p:spPr>
        <p:txBody>
          <a:bodyPr wrap="square" rtlCol="0">
            <a:spAutoFit/>
          </a:bodyPr>
          <a:lstStyle/>
          <a:p>
            <a:r>
              <a:rPr lang="en-US" sz="4400" dirty="0">
                <a:solidFill>
                  <a:srgbClr val="FFFF00"/>
                </a:solidFill>
              </a:rPr>
              <a:t>The Cold War  1973 - 1974 </a:t>
            </a:r>
          </a:p>
        </p:txBody>
      </p:sp>
    </p:spTree>
    <p:extLst>
      <p:ext uri="{BB962C8B-B14F-4D97-AF65-F5344CB8AC3E}">
        <p14:creationId xmlns:p14="http://schemas.microsoft.com/office/powerpoint/2010/main" val="126792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D07D62-781A-194A-839F-3774633D337E}"/>
              </a:ext>
            </a:extLst>
          </p:cNvPr>
          <p:cNvSpPr txBox="1"/>
          <p:nvPr/>
        </p:nvSpPr>
        <p:spPr>
          <a:xfrm>
            <a:off x="968188" y="196130"/>
            <a:ext cx="10524565" cy="769441"/>
          </a:xfrm>
          <a:prstGeom prst="rect">
            <a:avLst/>
          </a:prstGeom>
          <a:noFill/>
        </p:spPr>
        <p:txBody>
          <a:bodyPr wrap="square" rtlCol="0">
            <a:spAutoFit/>
          </a:bodyPr>
          <a:lstStyle/>
          <a:p>
            <a:r>
              <a:rPr lang="en-US" sz="4400" dirty="0">
                <a:solidFill>
                  <a:srgbClr val="FFFF00"/>
                </a:solidFill>
              </a:rPr>
              <a:t>Early actions that led to a Cold War Mentality</a:t>
            </a:r>
          </a:p>
        </p:txBody>
      </p:sp>
      <p:sp>
        <p:nvSpPr>
          <p:cNvPr id="3" name="TextBox 2">
            <a:extLst>
              <a:ext uri="{FF2B5EF4-FFF2-40B4-BE49-F238E27FC236}">
                <a16:creationId xmlns:a16="http://schemas.microsoft.com/office/drawing/2014/main" id="{C8C2F6A3-7295-E345-8F6B-455FAD9F3B9C}"/>
              </a:ext>
            </a:extLst>
          </p:cNvPr>
          <p:cNvSpPr txBox="1"/>
          <p:nvPr/>
        </p:nvSpPr>
        <p:spPr>
          <a:xfrm>
            <a:off x="1120588" y="2414554"/>
            <a:ext cx="10524565" cy="3477875"/>
          </a:xfrm>
          <a:prstGeom prst="rect">
            <a:avLst/>
          </a:prstGeom>
          <a:noFill/>
        </p:spPr>
        <p:txBody>
          <a:bodyPr wrap="square" rtlCol="0">
            <a:spAutoFit/>
          </a:bodyPr>
          <a:lstStyle/>
          <a:p>
            <a:pPr marL="571500" indent="-571500">
              <a:buFont typeface="Arial" panose="020B0604020202020204" pitchFamily="34" charset="0"/>
              <a:buChar char="•"/>
            </a:pPr>
            <a:r>
              <a:rPr lang="en-US" sz="4400" dirty="0"/>
              <a:t>Anti-Communist Allied intervention in Russia at the end of World War I.</a:t>
            </a:r>
          </a:p>
          <a:p>
            <a:pPr marL="571500" indent="-571500">
              <a:buFont typeface="Arial" panose="020B0604020202020204" pitchFamily="34" charset="0"/>
              <a:buChar char="•"/>
            </a:pPr>
            <a:r>
              <a:rPr lang="en-US" sz="4400" dirty="0"/>
              <a:t>Appeasement didn’t work with Hitler.</a:t>
            </a:r>
          </a:p>
          <a:p>
            <a:pPr marL="571500" indent="-571500">
              <a:buFont typeface="Arial" panose="020B0604020202020204" pitchFamily="34" charset="0"/>
              <a:buChar char="•"/>
            </a:pPr>
            <a:r>
              <a:rPr lang="en-US" sz="4400" dirty="0"/>
              <a:t>Nazi Germany invades The Soviet Union despite a treaty</a:t>
            </a:r>
          </a:p>
        </p:txBody>
      </p:sp>
    </p:spTree>
    <p:extLst>
      <p:ext uri="{BB962C8B-B14F-4D97-AF65-F5344CB8AC3E}">
        <p14:creationId xmlns:p14="http://schemas.microsoft.com/office/powerpoint/2010/main" val="10161761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AEEB205-D741-6946-AEBF-64B79A90FB33}"/>
              </a:ext>
            </a:extLst>
          </p:cNvPr>
          <p:cNvSpPr txBox="1"/>
          <p:nvPr/>
        </p:nvSpPr>
        <p:spPr>
          <a:xfrm>
            <a:off x="161364" y="1312473"/>
            <a:ext cx="12030636" cy="4678204"/>
          </a:xfrm>
          <a:prstGeom prst="rect">
            <a:avLst/>
          </a:prstGeom>
          <a:noFill/>
        </p:spPr>
        <p:txBody>
          <a:bodyPr wrap="square" rtlCol="0">
            <a:spAutoFit/>
          </a:bodyPr>
          <a:lstStyle/>
          <a:p>
            <a:pPr marL="571500" indent="-571500">
              <a:buFont typeface="Arial" panose="020B0604020202020204" pitchFamily="34" charset="0"/>
              <a:buChar char="•"/>
            </a:pPr>
            <a:r>
              <a:rPr lang="en-US" sz="4000" dirty="0"/>
              <a:t>North Vietnam defeats South Vietnam which falls to Communist forces </a:t>
            </a:r>
          </a:p>
          <a:p>
            <a:pPr marL="571500" indent="-571500">
              <a:buFont typeface="Arial" panose="020B0604020202020204" pitchFamily="34" charset="0"/>
              <a:buChar char="•"/>
            </a:pPr>
            <a:endParaRPr lang="en-US" sz="4000" dirty="0"/>
          </a:p>
          <a:p>
            <a:pPr marL="571500" indent="-571500">
              <a:buFont typeface="Arial" panose="020B0604020202020204" pitchFamily="34" charset="0"/>
              <a:buChar char="•"/>
            </a:pPr>
            <a:r>
              <a:rPr lang="en-US" sz="4000" dirty="0"/>
              <a:t>Soviet and Cuban forces help to install Communist government in Angola. </a:t>
            </a:r>
          </a:p>
          <a:p>
            <a:endParaRPr lang="en-US" sz="4000" dirty="0"/>
          </a:p>
          <a:p>
            <a:pPr marL="285750" indent="-285750">
              <a:buFont typeface="Arial" panose="020B0604020202020204" pitchFamily="34" charset="0"/>
              <a:buChar char="•"/>
            </a:pPr>
            <a:endParaRPr lang="en-US" sz="4000" dirty="0"/>
          </a:p>
          <a:p>
            <a:endParaRPr lang="en-US" dirty="0"/>
          </a:p>
        </p:txBody>
      </p:sp>
      <p:sp>
        <p:nvSpPr>
          <p:cNvPr id="5" name="TextBox 4">
            <a:extLst>
              <a:ext uri="{FF2B5EF4-FFF2-40B4-BE49-F238E27FC236}">
                <a16:creationId xmlns:a16="http://schemas.microsoft.com/office/drawing/2014/main" id="{B874C4ED-0D70-2341-ABDE-69F711796D44}"/>
              </a:ext>
            </a:extLst>
          </p:cNvPr>
          <p:cNvSpPr txBox="1"/>
          <p:nvPr/>
        </p:nvSpPr>
        <p:spPr>
          <a:xfrm>
            <a:off x="161364" y="-33766"/>
            <a:ext cx="10524565" cy="769441"/>
          </a:xfrm>
          <a:prstGeom prst="rect">
            <a:avLst/>
          </a:prstGeom>
          <a:noFill/>
        </p:spPr>
        <p:txBody>
          <a:bodyPr wrap="square" rtlCol="0">
            <a:spAutoFit/>
          </a:bodyPr>
          <a:lstStyle/>
          <a:p>
            <a:r>
              <a:rPr lang="en-US" sz="4400" dirty="0">
                <a:solidFill>
                  <a:srgbClr val="FFFF00"/>
                </a:solidFill>
              </a:rPr>
              <a:t>The Cold War  1975 - 1976 </a:t>
            </a:r>
          </a:p>
        </p:txBody>
      </p:sp>
    </p:spTree>
    <p:extLst>
      <p:ext uri="{BB962C8B-B14F-4D97-AF65-F5344CB8AC3E}">
        <p14:creationId xmlns:p14="http://schemas.microsoft.com/office/powerpoint/2010/main" val="824433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AEEB205-D741-6946-AEBF-64B79A90FB33}"/>
              </a:ext>
            </a:extLst>
          </p:cNvPr>
          <p:cNvSpPr txBox="1"/>
          <p:nvPr/>
        </p:nvSpPr>
        <p:spPr>
          <a:xfrm>
            <a:off x="161364" y="874323"/>
            <a:ext cx="12030636" cy="5632311"/>
          </a:xfrm>
          <a:prstGeom prst="rect">
            <a:avLst/>
          </a:prstGeom>
          <a:noFill/>
        </p:spPr>
        <p:txBody>
          <a:bodyPr wrap="square" rtlCol="0">
            <a:spAutoFit/>
          </a:bodyPr>
          <a:lstStyle/>
          <a:p>
            <a:pPr marL="571500" indent="-571500">
              <a:buFont typeface="Arial" panose="020B0604020202020204" pitchFamily="34" charset="0"/>
              <a:buChar char="•"/>
            </a:pPr>
            <a:r>
              <a:rPr lang="en-US" sz="4000" dirty="0"/>
              <a:t>U.S. and China establish diplomatic relations.</a:t>
            </a:r>
          </a:p>
          <a:p>
            <a:endParaRPr lang="en-US" sz="4000" dirty="0"/>
          </a:p>
          <a:p>
            <a:pPr marL="571500" indent="-571500">
              <a:buFont typeface="Arial" panose="020B0604020202020204" pitchFamily="34" charset="0"/>
              <a:buChar char="•"/>
            </a:pPr>
            <a:r>
              <a:rPr lang="en-US" sz="4000" dirty="0"/>
              <a:t> SALT II signed</a:t>
            </a:r>
          </a:p>
          <a:p>
            <a:pPr marL="571500" indent="-571500">
              <a:buFont typeface="Arial" panose="020B0604020202020204" pitchFamily="34" charset="0"/>
              <a:buChar char="•"/>
            </a:pPr>
            <a:endParaRPr lang="en-US" sz="4000" dirty="0"/>
          </a:p>
          <a:p>
            <a:pPr marL="571500" indent="-571500">
              <a:buFont typeface="Arial" panose="020B0604020202020204" pitchFamily="34" charset="0"/>
              <a:buChar char="•"/>
            </a:pPr>
            <a:r>
              <a:rPr lang="en-US" sz="4000" dirty="0"/>
              <a:t>Shah of Iran overthrown</a:t>
            </a:r>
          </a:p>
          <a:p>
            <a:pPr marL="571500" indent="-571500">
              <a:buFont typeface="Arial" panose="020B0604020202020204" pitchFamily="34" charset="0"/>
              <a:buChar char="•"/>
            </a:pPr>
            <a:endParaRPr lang="en-US" sz="4000" dirty="0"/>
          </a:p>
          <a:p>
            <a:pPr marL="571500" indent="-571500">
              <a:buFont typeface="Arial" panose="020B0604020202020204" pitchFamily="34" charset="0"/>
              <a:buChar char="•"/>
            </a:pPr>
            <a:r>
              <a:rPr lang="en-US" sz="4000" dirty="0"/>
              <a:t>Iranian Hostage Crisis </a:t>
            </a:r>
            <a:br>
              <a:rPr lang="en-US" sz="4000" dirty="0"/>
            </a:br>
            <a:endParaRPr lang="en-US" sz="4000" dirty="0"/>
          </a:p>
          <a:p>
            <a:pPr marL="571500" indent="-571500">
              <a:buFont typeface="Arial" panose="020B0604020202020204" pitchFamily="34" charset="0"/>
              <a:buChar char="•"/>
            </a:pPr>
            <a:r>
              <a:rPr lang="en-US" sz="4000" dirty="0"/>
              <a:t>Soviet forces invade Afghanistan </a:t>
            </a:r>
          </a:p>
        </p:txBody>
      </p:sp>
      <p:sp>
        <p:nvSpPr>
          <p:cNvPr id="5" name="TextBox 4">
            <a:extLst>
              <a:ext uri="{FF2B5EF4-FFF2-40B4-BE49-F238E27FC236}">
                <a16:creationId xmlns:a16="http://schemas.microsoft.com/office/drawing/2014/main" id="{B874C4ED-0D70-2341-ABDE-69F711796D44}"/>
              </a:ext>
            </a:extLst>
          </p:cNvPr>
          <p:cNvSpPr txBox="1"/>
          <p:nvPr/>
        </p:nvSpPr>
        <p:spPr>
          <a:xfrm>
            <a:off x="161364" y="-33766"/>
            <a:ext cx="10524565" cy="769441"/>
          </a:xfrm>
          <a:prstGeom prst="rect">
            <a:avLst/>
          </a:prstGeom>
          <a:noFill/>
        </p:spPr>
        <p:txBody>
          <a:bodyPr wrap="square" rtlCol="0">
            <a:spAutoFit/>
          </a:bodyPr>
          <a:lstStyle/>
          <a:p>
            <a:r>
              <a:rPr lang="en-US" sz="4400" dirty="0">
                <a:solidFill>
                  <a:srgbClr val="FFFF00"/>
                </a:solidFill>
              </a:rPr>
              <a:t>The Cold War  1979</a:t>
            </a:r>
          </a:p>
        </p:txBody>
      </p:sp>
    </p:spTree>
    <p:extLst>
      <p:ext uri="{BB962C8B-B14F-4D97-AF65-F5344CB8AC3E}">
        <p14:creationId xmlns:p14="http://schemas.microsoft.com/office/powerpoint/2010/main" val="9210135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AEEB205-D741-6946-AEBF-64B79A90FB33}"/>
              </a:ext>
            </a:extLst>
          </p:cNvPr>
          <p:cNvSpPr txBox="1"/>
          <p:nvPr/>
        </p:nvSpPr>
        <p:spPr>
          <a:xfrm>
            <a:off x="161364" y="874323"/>
            <a:ext cx="12030636" cy="2554545"/>
          </a:xfrm>
          <a:prstGeom prst="rect">
            <a:avLst/>
          </a:prstGeom>
          <a:noFill/>
        </p:spPr>
        <p:txBody>
          <a:bodyPr wrap="square" rtlCol="0">
            <a:spAutoFit/>
          </a:bodyPr>
          <a:lstStyle/>
          <a:p>
            <a:pPr marL="571500" indent="-571500">
              <a:buFont typeface="Arial" panose="020B0604020202020204" pitchFamily="34" charset="0"/>
              <a:buChar char="•"/>
            </a:pPr>
            <a:r>
              <a:rPr lang="en-US" sz="4000" dirty="0"/>
              <a:t>Polish shipyard workers strike Solidarity Union formed. Strike leader Lech Walesa is elected as the head of Solidarity </a:t>
            </a:r>
          </a:p>
          <a:p>
            <a:endParaRPr lang="en-US" sz="4000" dirty="0"/>
          </a:p>
        </p:txBody>
      </p:sp>
      <p:sp>
        <p:nvSpPr>
          <p:cNvPr id="5" name="TextBox 4">
            <a:extLst>
              <a:ext uri="{FF2B5EF4-FFF2-40B4-BE49-F238E27FC236}">
                <a16:creationId xmlns:a16="http://schemas.microsoft.com/office/drawing/2014/main" id="{B874C4ED-0D70-2341-ABDE-69F711796D44}"/>
              </a:ext>
            </a:extLst>
          </p:cNvPr>
          <p:cNvSpPr txBox="1"/>
          <p:nvPr/>
        </p:nvSpPr>
        <p:spPr>
          <a:xfrm>
            <a:off x="161364" y="-33766"/>
            <a:ext cx="10524565" cy="769441"/>
          </a:xfrm>
          <a:prstGeom prst="rect">
            <a:avLst/>
          </a:prstGeom>
          <a:noFill/>
        </p:spPr>
        <p:txBody>
          <a:bodyPr wrap="square" rtlCol="0">
            <a:spAutoFit/>
          </a:bodyPr>
          <a:lstStyle/>
          <a:p>
            <a:r>
              <a:rPr lang="en-US" sz="4400" dirty="0">
                <a:solidFill>
                  <a:srgbClr val="FFFF00"/>
                </a:solidFill>
              </a:rPr>
              <a:t>The Cold War  1980</a:t>
            </a:r>
          </a:p>
        </p:txBody>
      </p:sp>
    </p:spTree>
    <p:extLst>
      <p:ext uri="{BB962C8B-B14F-4D97-AF65-F5344CB8AC3E}">
        <p14:creationId xmlns:p14="http://schemas.microsoft.com/office/powerpoint/2010/main" val="38246668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AEEB205-D741-6946-AEBF-64B79A90FB33}"/>
              </a:ext>
            </a:extLst>
          </p:cNvPr>
          <p:cNvSpPr txBox="1"/>
          <p:nvPr/>
        </p:nvSpPr>
        <p:spPr>
          <a:xfrm>
            <a:off x="161364" y="874323"/>
            <a:ext cx="12030636" cy="2554545"/>
          </a:xfrm>
          <a:prstGeom prst="rect">
            <a:avLst/>
          </a:prstGeom>
          <a:noFill/>
        </p:spPr>
        <p:txBody>
          <a:bodyPr wrap="square" rtlCol="0">
            <a:spAutoFit/>
          </a:bodyPr>
          <a:lstStyle/>
          <a:p>
            <a:pPr marL="571500" indent="-571500">
              <a:buFont typeface="Arial" panose="020B0604020202020204" pitchFamily="34" charset="0"/>
              <a:buChar char="•"/>
            </a:pPr>
            <a:r>
              <a:rPr lang="en-US" sz="4000" dirty="0"/>
              <a:t>President Reagan proposes Strategic Defense Initiative</a:t>
            </a:r>
          </a:p>
          <a:p>
            <a:endParaRPr lang="en-US" sz="4000" dirty="0"/>
          </a:p>
          <a:p>
            <a:pPr marL="571500" indent="-571500">
              <a:buFont typeface="Arial" panose="020B0604020202020204" pitchFamily="34" charset="0"/>
              <a:buChar char="•"/>
            </a:pPr>
            <a:r>
              <a:rPr lang="en-US" sz="4000" dirty="0"/>
              <a:t>U.S. troops invades and overthrows regime in Grenada </a:t>
            </a:r>
          </a:p>
          <a:p>
            <a:endParaRPr lang="en-US" sz="4000" dirty="0"/>
          </a:p>
        </p:txBody>
      </p:sp>
      <p:sp>
        <p:nvSpPr>
          <p:cNvPr id="5" name="TextBox 4">
            <a:extLst>
              <a:ext uri="{FF2B5EF4-FFF2-40B4-BE49-F238E27FC236}">
                <a16:creationId xmlns:a16="http://schemas.microsoft.com/office/drawing/2014/main" id="{B874C4ED-0D70-2341-ABDE-69F711796D44}"/>
              </a:ext>
            </a:extLst>
          </p:cNvPr>
          <p:cNvSpPr txBox="1"/>
          <p:nvPr/>
        </p:nvSpPr>
        <p:spPr>
          <a:xfrm>
            <a:off x="161364" y="-33766"/>
            <a:ext cx="10524565" cy="769441"/>
          </a:xfrm>
          <a:prstGeom prst="rect">
            <a:avLst/>
          </a:prstGeom>
          <a:noFill/>
        </p:spPr>
        <p:txBody>
          <a:bodyPr wrap="square" rtlCol="0">
            <a:spAutoFit/>
          </a:bodyPr>
          <a:lstStyle/>
          <a:p>
            <a:r>
              <a:rPr lang="en-US" sz="4400" dirty="0">
                <a:solidFill>
                  <a:srgbClr val="FFFF00"/>
                </a:solidFill>
              </a:rPr>
              <a:t>The Cold War  1983</a:t>
            </a:r>
          </a:p>
        </p:txBody>
      </p:sp>
    </p:spTree>
    <p:extLst>
      <p:ext uri="{BB962C8B-B14F-4D97-AF65-F5344CB8AC3E}">
        <p14:creationId xmlns:p14="http://schemas.microsoft.com/office/powerpoint/2010/main" val="35802473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AEEB205-D741-6946-AEBF-64B79A90FB33}"/>
              </a:ext>
            </a:extLst>
          </p:cNvPr>
          <p:cNvSpPr txBox="1"/>
          <p:nvPr/>
        </p:nvSpPr>
        <p:spPr>
          <a:xfrm>
            <a:off x="161364" y="874323"/>
            <a:ext cx="12030636" cy="4401205"/>
          </a:xfrm>
          <a:prstGeom prst="rect">
            <a:avLst/>
          </a:prstGeom>
          <a:noFill/>
        </p:spPr>
        <p:txBody>
          <a:bodyPr wrap="square" rtlCol="0">
            <a:spAutoFit/>
          </a:bodyPr>
          <a:lstStyle/>
          <a:p>
            <a:pPr marL="571500" indent="-571500">
              <a:buFont typeface="Arial" panose="020B0604020202020204" pitchFamily="34" charset="0"/>
              <a:buChar char="•"/>
            </a:pPr>
            <a:r>
              <a:rPr lang="en-US" sz="4000" dirty="0"/>
              <a:t>Mikhail Gorbachev becomes leader of the Soviet Union initiating a campaign of openness called "glasnost" and restructuring called "perestroika”</a:t>
            </a:r>
          </a:p>
          <a:p>
            <a:pPr marL="571500" indent="-571500">
              <a:buFont typeface="Arial" panose="020B0604020202020204" pitchFamily="34" charset="0"/>
              <a:buChar char="•"/>
            </a:pPr>
            <a:endParaRPr lang="en-US" sz="4000" dirty="0"/>
          </a:p>
          <a:p>
            <a:pPr marL="571500" indent="-571500">
              <a:buFont typeface="Arial" panose="020B0604020202020204" pitchFamily="34" charset="0"/>
              <a:buChar char="•"/>
            </a:pPr>
            <a:r>
              <a:rPr lang="en-US" sz="4000" dirty="0"/>
              <a:t>President Reagan and Gorbachev resolve to remove all intermediate nuclear missiles from Europe </a:t>
            </a:r>
          </a:p>
          <a:p>
            <a:endParaRPr lang="en-US" sz="4000" dirty="0"/>
          </a:p>
        </p:txBody>
      </p:sp>
      <p:sp>
        <p:nvSpPr>
          <p:cNvPr id="5" name="TextBox 4">
            <a:extLst>
              <a:ext uri="{FF2B5EF4-FFF2-40B4-BE49-F238E27FC236}">
                <a16:creationId xmlns:a16="http://schemas.microsoft.com/office/drawing/2014/main" id="{B874C4ED-0D70-2341-ABDE-69F711796D44}"/>
              </a:ext>
            </a:extLst>
          </p:cNvPr>
          <p:cNvSpPr txBox="1"/>
          <p:nvPr/>
        </p:nvSpPr>
        <p:spPr>
          <a:xfrm>
            <a:off x="161364" y="-33766"/>
            <a:ext cx="10524565" cy="769441"/>
          </a:xfrm>
          <a:prstGeom prst="rect">
            <a:avLst/>
          </a:prstGeom>
          <a:noFill/>
        </p:spPr>
        <p:txBody>
          <a:bodyPr wrap="square" rtlCol="0">
            <a:spAutoFit/>
          </a:bodyPr>
          <a:lstStyle/>
          <a:p>
            <a:r>
              <a:rPr lang="en-US" sz="4400" dirty="0">
                <a:solidFill>
                  <a:srgbClr val="FFFF00"/>
                </a:solidFill>
              </a:rPr>
              <a:t>The Cold War  1985 - 1986</a:t>
            </a:r>
          </a:p>
        </p:txBody>
      </p:sp>
    </p:spTree>
    <p:extLst>
      <p:ext uri="{BB962C8B-B14F-4D97-AF65-F5344CB8AC3E}">
        <p14:creationId xmlns:p14="http://schemas.microsoft.com/office/powerpoint/2010/main" val="41020244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AEEB205-D741-6946-AEBF-64B79A90FB33}"/>
              </a:ext>
            </a:extLst>
          </p:cNvPr>
          <p:cNvSpPr txBox="1"/>
          <p:nvPr/>
        </p:nvSpPr>
        <p:spPr>
          <a:xfrm>
            <a:off x="161364" y="1636323"/>
            <a:ext cx="12030636" cy="1938992"/>
          </a:xfrm>
          <a:prstGeom prst="rect">
            <a:avLst/>
          </a:prstGeom>
          <a:noFill/>
        </p:spPr>
        <p:txBody>
          <a:bodyPr wrap="square" rtlCol="0">
            <a:spAutoFit/>
          </a:bodyPr>
          <a:lstStyle/>
          <a:p>
            <a:pPr marL="571500" indent="-571500">
              <a:buFont typeface="Arial" panose="020B0604020202020204" pitchFamily="34" charset="0"/>
              <a:buChar char="•"/>
            </a:pPr>
            <a:r>
              <a:rPr lang="en-US" sz="4000" dirty="0"/>
              <a:t>Reagan gives speech in Germany “Mr. Gorbachev, tear down this wall.” </a:t>
            </a:r>
          </a:p>
          <a:p>
            <a:endParaRPr lang="en-US" sz="4000" dirty="0"/>
          </a:p>
        </p:txBody>
      </p:sp>
      <p:sp>
        <p:nvSpPr>
          <p:cNvPr id="5" name="TextBox 4">
            <a:extLst>
              <a:ext uri="{FF2B5EF4-FFF2-40B4-BE49-F238E27FC236}">
                <a16:creationId xmlns:a16="http://schemas.microsoft.com/office/drawing/2014/main" id="{B874C4ED-0D70-2341-ABDE-69F711796D44}"/>
              </a:ext>
            </a:extLst>
          </p:cNvPr>
          <p:cNvSpPr txBox="1"/>
          <p:nvPr/>
        </p:nvSpPr>
        <p:spPr>
          <a:xfrm>
            <a:off x="161364" y="-33766"/>
            <a:ext cx="10524565" cy="769441"/>
          </a:xfrm>
          <a:prstGeom prst="rect">
            <a:avLst/>
          </a:prstGeom>
          <a:noFill/>
        </p:spPr>
        <p:txBody>
          <a:bodyPr wrap="square" rtlCol="0">
            <a:spAutoFit/>
          </a:bodyPr>
          <a:lstStyle/>
          <a:p>
            <a:r>
              <a:rPr lang="en-US" sz="4400" dirty="0">
                <a:solidFill>
                  <a:srgbClr val="FFFF00"/>
                </a:solidFill>
              </a:rPr>
              <a:t>The Cold War  1987</a:t>
            </a:r>
          </a:p>
        </p:txBody>
      </p:sp>
    </p:spTree>
    <p:extLst>
      <p:ext uri="{BB962C8B-B14F-4D97-AF65-F5344CB8AC3E}">
        <p14:creationId xmlns:p14="http://schemas.microsoft.com/office/powerpoint/2010/main" val="29304032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AEEB205-D741-6946-AEBF-64B79A90FB33}"/>
              </a:ext>
            </a:extLst>
          </p:cNvPr>
          <p:cNvSpPr txBox="1"/>
          <p:nvPr/>
        </p:nvSpPr>
        <p:spPr>
          <a:xfrm>
            <a:off x="161364" y="874323"/>
            <a:ext cx="12030636" cy="5016758"/>
          </a:xfrm>
          <a:prstGeom prst="rect">
            <a:avLst/>
          </a:prstGeom>
          <a:noFill/>
        </p:spPr>
        <p:txBody>
          <a:bodyPr wrap="square" rtlCol="0">
            <a:spAutoFit/>
          </a:bodyPr>
          <a:lstStyle/>
          <a:p>
            <a:pPr marL="571500" indent="-571500">
              <a:buFont typeface="Arial" panose="020B0604020202020204" pitchFamily="34" charset="0"/>
              <a:buChar char="•"/>
            </a:pPr>
            <a:r>
              <a:rPr lang="en-US" sz="4000" dirty="0"/>
              <a:t>Soviet troops withdraw from Afghanistan </a:t>
            </a:r>
          </a:p>
          <a:p>
            <a:pPr marL="571500" indent="-571500">
              <a:buFont typeface="Arial" panose="020B0604020202020204" pitchFamily="34" charset="0"/>
              <a:buChar char="•"/>
            </a:pPr>
            <a:r>
              <a:rPr lang="en-US" sz="4000" dirty="0"/>
              <a:t>Poland becomes independent </a:t>
            </a:r>
          </a:p>
          <a:p>
            <a:pPr marL="571500" indent="-571500">
              <a:buFont typeface="Arial" panose="020B0604020202020204" pitchFamily="34" charset="0"/>
              <a:buChar char="•"/>
            </a:pPr>
            <a:r>
              <a:rPr lang="en-US" sz="4000" dirty="0"/>
              <a:t>Hungary becomes independent </a:t>
            </a:r>
          </a:p>
          <a:p>
            <a:pPr marL="571500" indent="-571500">
              <a:buFont typeface="Arial" panose="020B0604020202020204" pitchFamily="34" charset="0"/>
              <a:buChar char="•"/>
            </a:pPr>
            <a:r>
              <a:rPr lang="en-US" sz="4000" dirty="0"/>
              <a:t>Berlin Wall is demolished and East Germany allows unrestricted migration to West Germany </a:t>
            </a:r>
          </a:p>
          <a:p>
            <a:pPr marL="571500" indent="-571500">
              <a:buFont typeface="Arial" panose="020B0604020202020204" pitchFamily="34" charset="0"/>
              <a:buChar char="•"/>
            </a:pPr>
            <a:r>
              <a:rPr lang="en-US" sz="4000" dirty="0"/>
              <a:t>Communist governments fall in Czechoslovakia, Bulgaria, and Rumania </a:t>
            </a:r>
          </a:p>
          <a:p>
            <a:endParaRPr lang="en-US" sz="4000" dirty="0"/>
          </a:p>
        </p:txBody>
      </p:sp>
      <p:sp>
        <p:nvSpPr>
          <p:cNvPr id="5" name="TextBox 4">
            <a:extLst>
              <a:ext uri="{FF2B5EF4-FFF2-40B4-BE49-F238E27FC236}">
                <a16:creationId xmlns:a16="http://schemas.microsoft.com/office/drawing/2014/main" id="{B874C4ED-0D70-2341-ABDE-69F711796D44}"/>
              </a:ext>
            </a:extLst>
          </p:cNvPr>
          <p:cNvSpPr txBox="1"/>
          <p:nvPr/>
        </p:nvSpPr>
        <p:spPr>
          <a:xfrm>
            <a:off x="161364" y="-33766"/>
            <a:ext cx="10524565" cy="769441"/>
          </a:xfrm>
          <a:prstGeom prst="rect">
            <a:avLst/>
          </a:prstGeom>
          <a:noFill/>
        </p:spPr>
        <p:txBody>
          <a:bodyPr wrap="square" rtlCol="0">
            <a:spAutoFit/>
          </a:bodyPr>
          <a:lstStyle/>
          <a:p>
            <a:r>
              <a:rPr lang="en-US" sz="4400" dirty="0">
                <a:solidFill>
                  <a:srgbClr val="FFFF00"/>
                </a:solidFill>
              </a:rPr>
              <a:t>The Cold War  1989</a:t>
            </a:r>
          </a:p>
        </p:txBody>
      </p:sp>
    </p:spTree>
    <p:extLst>
      <p:ext uri="{BB962C8B-B14F-4D97-AF65-F5344CB8AC3E}">
        <p14:creationId xmlns:p14="http://schemas.microsoft.com/office/powerpoint/2010/main" val="7167036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AEEB205-D741-6946-AEBF-64B79A90FB33}"/>
              </a:ext>
            </a:extLst>
          </p:cNvPr>
          <p:cNvSpPr txBox="1"/>
          <p:nvPr/>
        </p:nvSpPr>
        <p:spPr>
          <a:xfrm>
            <a:off x="161364" y="874323"/>
            <a:ext cx="12030636" cy="5016758"/>
          </a:xfrm>
          <a:prstGeom prst="rect">
            <a:avLst/>
          </a:prstGeom>
          <a:noFill/>
        </p:spPr>
        <p:txBody>
          <a:bodyPr wrap="square" rtlCol="0">
            <a:spAutoFit/>
          </a:bodyPr>
          <a:lstStyle/>
          <a:p>
            <a:pPr marL="571500" indent="-571500">
              <a:buFont typeface="Arial" panose="020B0604020202020204" pitchFamily="34" charset="0"/>
              <a:buChar char="•"/>
            </a:pPr>
            <a:r>
              <a:rPr lang="en-US" sz="4000" dirty="0"/>
              <a:t>Lithuania becomes independent</a:t>
            </a:r>
          </a:p>
          <a:p>
            <a:pPr marL="571500" indent="-571500">
              <a:buFont typeface="Arial" panose="020B0604020202020204" pitchFamily="34" charset="0"/>
              <a:buChar char="•"/>
            </a:pPr>
            <a:endParaRPr lang="en-US" sz="4000" dirty="0"/>
          </a:p>
          <a:p>
            <a:pPr marL="571500" indent="-571500">
              <a:buFont typeface="Arial" panose="020B0604020202020204" pitchFamily="34" charset="0"/>
              <a:buChar char="•"/>
            </a:pPr>
            <a:r>
              <a:rPr lang="en-US" sz="4000" dirty="0"/>
              <a:t>Boris Yeltsin elected as President of Russia.</a:t>
            </a:r>
          </a:p>
          <a:p>
            <a:endParaRPr lang="en-US" sz="4000" dirty="0"/>
          </a:p>
          <a:p>
            <a:pPr marL="571500" indent="-571500">
              <a:buFont typeface="Arial" panose="020B0604020202020204" pitchFamily="34" charset="0"/>
              <a:buChar char="•"/>
            </a:pPr>
            <a:r>
              <a:rPr lang="en-US" sz="4000" dirty="0"/>
              <a:t>Germany reunited </a:t>
            </a:r>
          </a:p>
          <a:p>
            <a:endParaRPr lang="en-US" sz="4000" dirty="0"/>
          </a:p>
          <a:p>
            <a:pPr marL="571500" indent="-571500">
              <a:buFont typeface="Arial" panose="020B0604020202020204" pitchFamily="34" charset="0"/>
              <a:buChar char="•"/>
            </a:pPr>
            <a:r>
              <a:rPr lang="en-US" sz="4000" dirty="0"/>
              <a:t>End of Soviet Union and the Cold War End </a:t>
            </a:r>
          </a:p>
          <a:p>
            <a:endParaRPr lang="en-US" sz="4000" dirty="0"/>
          </a:p>
        </p:txBody>
      </p:sp>
      <p:sp>
        <p:nvSpPr>
          <p:cNvPr id="5" name="TextBox 4">
            <a:extLst>
              <a:ext uri="{FF2B5EF4-FFF2-40B4-BE49-F238E27FC236}">
                <a16:creationId xmlns:a16="http://schemas.microsoft.com/office/drawing/2014/main" id="{B874C4ED-0D70-2341-ABDE-69F711796D44}"/>
              </a:ext>
            </a:extLst>
          </p:cNvPr>
          <p:cNvSpPr txBox="1"/>
          <p:nvPr/>
        </p:nvSpPr>
        <p:spPr>
          <a:xfrm>
            <a:off x="161364" y="-33766"/>
            <a:ext cx="10524565" cy="769441"/>
          </a:xfrm>
          <a:prstGeom prst="rect">
            <a:avLst/>
          </a:prstGeom>
          <a:noFill/>
        </p:spPr>
        <p:txBody>
          <a:bodyPr wrap="square" rtlCol="0">
            <a:spAutoFit/>
          </a:bodyPr>
          <a:lstStyle/>
          <a:p>
            <a:r>
              <a:rPr lang="en-US" sz="4400" dirty="0">
                <a:solidFill>
                  <a:srgbClr val="FFFF00"/>
                </a:solidFill>
              </a:rPr>
              <a:t>The Cold War  1990 - 1991</a:t>
            </a:r>
          </a:p>
        </p:txBody>
      </p:sp>
    </p:spTree>
    <p:extLst>
      <p:ext uri="{BB962C8B-B14F-4D97-AF65-F5344CB8AC3E}">
        <p14:creationId xmlns:p14="http://schemas.microsoft.com/office/powerpoint/2010/main" val="1838641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D07D62-781A-194A-839F-3774633D337E}"/>
              </a:ext>
            </a:extLst>
          </p:cNvPr>
          <p:cNvSpPr txBox="1"/>
          <p:nvPr/>
        </p:nvSpPr>
        <p:spPr>
          <a:xfrm>
            <a:off x="161364" y="-33766"/>
            <a:ext cx="10524565" cy="769441"/>
          </a:xfrm>
          <a:prstGeom prst="rect">
            <a:avLst/>
          </a:prstGeom>
          <a:noFill/>
        </p:spPr>
        <p:txBody>
          <a:bodyPr wrap="square" rtlCol="0">
            <a:spAutoFit/>
          </a:bodyPr>
          <a:lstStyle/>
          <a:p>
            <a:r>
              <a:rPr lang="en-US" sz="4400" dirty="0">
                <a:solidFill>
                  <a:srgbClr val="FFFF00"/>
                </a:solidFill>
              </a:rPr>
              <a:t>Toward the end of World War II</a:t>
            </a:r>
          </a:p>
        </p:txBody>
      </p:sp>
      <p:sp>
        <p:nvSpPr>
          <p:cNvPr id="3" name="TextBox 2">
            <a:extLst>
              <a:ext uri="{FF2B5EF4-FFF2-40B4-BE49-F238E27FC236}">
                <a16:creationId xmlns:a16="http://schemas.microsoft.com/office/drawing/2014/main" id="{C8C2F6A3-7295-E345-8F6B-455FAD9F3B9C}"/>
              </a:ext>
            </a:extLst>
          </p:cNvPr>
          <p:cNvSpPr txBox="1"/>
          <p:nvPr/>
        </p:nvSpPr>
        <p:spPr>
          <a:xfrm>
            <a:off x="430307" y="735675"/>
            <a:ext cx="11761694" cy="6186309"/>
          </a:xfrm>
          <a:prstGeom prst="rect">
            <a:avLst/>
          </a:prstGeom>
          <a:noFill/>
        </p:spPr>
        <p:txBody>
          <a:bodyPr wrap="square" rtlCol="0">
            <a:spAutoFit/>
          </a:bodyPr>
          <a:lstStyle/>
          <a:p>
            <a:pPr marL="571500" indent="-571500">
              <a:buFont typeface="Arial" panose="020B0604020202020204" pitchFamily="34" charset="0"/>
              <a:buChar char="•"/>
            </a:pPr>
            <a:r>
              <a:rPr lang="en-US" sz="4400" dirty="0"/>
              <a:t>The division of Germany into separate sectors of occupation. (With Berlin also divided, but deep inside the Russian Sector.)</a:t>
            </a:r>
          </a:p>
          <a:p>
            <a:pPr marL="571500" indent="-571500">
              <a:buFont typeface="Arial" panose="020B0604020202020204" pitchFamily="34" charset="0"/>
              <a:buChar char="•"/>
            </a:pPr>
            <a:r>
              <a:rPr lang="en-US" sz="4400" dirty="0"/>
              <a:t>The Soviet Union agrees to attack the Japanese Army in Manchuria</a:t>
            </a:r>
          </a:p>
          <a:p>
            <a:pPr marL="571500" indent="-571500">
              <a:buFont typeface="Arial" panose="020B0604020202020204" pitchFamily="34" charset="0"/>
              <a:buChar char="•"/>
            </a:pPr>
            <a:r>
              <a:rPr lang="en-US" sz="4400" dirty="0"/>
              <a:t>America develops the Atomic Bomb and uses it on Japan. </a:t>
            </a:r>
          </a:p>
          <a:p>
            <a:pPr marL="571500" indent="-571500">
              <a:buFont typeface="Arial" panose="020B0604020202020204" pitchFamily="34" charset="0"/>
              <a:buChar char="•"/>
            </a:pPr>
            <a:r>
              <a:rPr lang="en-US" sz="4400" dirty="0"/>
              <a:t>Japanese surrender =  End of World War II </a:t>
            </a:r>
          </a:p>
          <a:p>
            <a:endParaRPr lang="en-US" sz="4400" dirty="0"/>
          </a:p>
        </p:txBody>
      </p:sp>
    </p:spTree>
    <p:extLst>
      <p:ext uri="{BB962C8B-B14F-4D97-AF65-F5344CB8AC3E}">
        <p14:creationId xmlns:p14="http://schemas.microsoft.com/office/powerpoint/2010/main" val="39359653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D07D62-781A-194A-839F-3774633D337E}"/>
              </a:ext>
            </a:extLst>
          </p:cNvPr>
          <p:cNvSpPr txBox="1"/>
          <p:nvPr/>
        </p:nvSpPr>
        <p:spPr>
          <a:xfrm>
            <a:off x="161364" y="-33766"/>
            <a:ext cx="10524565" cy="769441"/>
          </a:xfrm>
          <a:prstGeom prst="rect">
            <a:avLst/>
          </a:prstGeom>
          <a:noFill/>
        </p:spPr>
        <p:txBody>
          <a:bodyPr wrap="square" rtlCol="0">
            <a:spAutoFit/>
          </a:bodyPr>
          <a:lstStyle/>
          <a:p>
            <a:r>
              <a:rPr lang="en-US" sz="4400" dirty="0">
                <a:solidFill>
                  <a:srgbClr val="FFFF00"/>
                </a:solidFill>
              </a:rPr>
              <a:t>Start of the Cold War 1946</a:t>
            </a:r>
          </a:p>
        </p:txBody>
      </p:sp>
      <p:sp>
        <p:nvSpPr>
          <p:cNvPr id="3" name="TextBox 2">
            <a:extLst>
              <a:ext uri="{FF2B5EF4-FFF2-40B4-BE49-F238E27FC236}">
                <a16:creationId xmlns:a16="http://schemas.microsoft.com/office/drawing/2014/main" id="{C8C2F6A3-7295-E345-8F6B-455FAD9F3B9C}"/>
              </a:ext>
            </a:extLst>
          </p:cNvPr>
          <p:cNvSpPr txBox="1"/>
          <p:nvPr/>
        </p:nvSpPr>
        <p:spPr>
          <a:xfrm>
            <a:off x="430306" y="920297"/>
            <a:ext cx="11761694" cy="4401205"/>
          </a:xfrm>
          <a:prstGeom prst="rect">
            <a:avLst/>
          </a:prstGeom>
          <a:noFill/>
        </p:spPr>
        <p:txBody>
          <a:bodyPr wrap="square" rtlCol="0">
            <a:spAutoFit/>
          </a:bodyPr>
          <a:lstStyle/>
          <a:p>
            <a:pPr marL="571500" indent="-571500">
              <a:buFont typeface="Arial" panose="020B0604020202020204" pitchFamily="34" charset="0"/>
              <a:buChar char="•"/>
            </a:pPr>
            <a:r>
              <a:rPr lang="en-US" sz="4000" dirty="0"/>
              <a:t>The Soviet Union takes control of Eastern Europe.</a:t>
            </a:r>
          </a:p>
          <a:p>
            <a:pPr marL="571500" indent="-571500">
              <a:buFont typeface="Arial" panose="020B0604020202020204" pitchFamily="34" charset="0"/>
              <a:buChar char="•"/>
            </a:pPr>
            <a:endParaRPr lang="en-US" sz="4000" dirty="0"/>
          </a:p>
          <a:p>
            <a:pPr marL="571500" indent="-571500">
              <a:buFont typeface="Arial" panose="020B0604020202020204" pitchFamily="34" charset="0"/>
              <a:buChar char="•"/>
            </a:pPr>
            <a:r>
              <a:rPr lang="en-US" sz="4000" dirty="0"/>
              <a:t>Iron Curtain Speech by Winston Churchill - "an "iron curtain" has descended on Europe”.</a:t>
            </a:r>
          </a:p>
          <a:p>
            <a:pPr marL="571500" indent="-571500">
              <a:buFont typeface="Arial" panose="020B0604020202020204" pitchFamily="34" charset="0"/>
              <a:buChar char="•"/>
            </a:pPr>
            <a:endParaRPr lang="en-US" sz="4000" dirty="0"/>
          </a:p>
          <a:p>
            <a:pPr marL="571500" indent="-571500">
              <a:buFont typeface="Arial" panose="020B0604020202020204" pitchFamily="34" charset="0"/>
              <a:buChar char="•"/>
            </a:pPr>
            <a:r>
              <a:rPr lang="en-US" sz="4000" dirty="0"/>
              <a:t>America continues public demonstration of atomic bomb.</a:t>
            </a:r>
          </a:p>
        </p:txBody>
      </p:sp>
    </p:spTree>
    <p:extLst>
      <p:ext uri="{BB962C8B-B14F-4D97-AF65-F5344CB8AC3E}">
        <p14:creationId xmlns:p14="http://schemas.microsoft.com/office/powerpoint/2010/main" val="2527294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AEEB205-D741-6946-AEBF-64B79A90FB33}"/>
              </a:ext>
            </a:extLst>
          </p:cNvPr>
          <p:cNvSpPr txBox="1"/>
          <p:nvPr/>
        </p:nvSpPr>
        <p:spPr>
          <a:xfrm>
            <a:off x="161364" y="735675"/>
            <a:ext cx="12030636" cy="6524863"/>
          </a:xfrm>
          <a:prstGeom prst="rect">
            <a:avLst/>
          </a:prstGeom>
          <a:noFill/>
        </p:spPr>
        <p:txBody>
          <a:bodyPr wrap="square" rtlCol="0">
            <a:spAutoFit/>
          </a:bodyPr>
          <a:lstStyle/>
          <a:p>
            <a:pPr marL="285750" indent="-285750">
              <a:buFont typeface="Arial" panose="020B0604020202020204" pitchFamily="34" charset="0"/>
              <a:buChar char="•"/>
            </a:pPr>
            <a:r>
              <a:rPr lang="en-US" sz="4000" b="1" u="sng" dirty="0"/>
              <a:t>Truman Doctrine</a:t>
            </a:r>
            <a:r>
              <a:rPr lang="en-US" sz="4000" dirty="0"/>
              <a:t> -  an American foreign policy to counter Soviet expansion during the Cold War. Begins with a pledge to contain Communist threats in Greece and Turkey. </a:t>
            </a:r>
          </a:p>
          <a:p>
            <a:pPr marL="285750" indent="-285750">
              <a:buFont typeface="Arial" panose="020B0604020202020204" pitchFamily="34" charset="0"/>
              <a:buChar char="•"/>
            </a:pPr>
            <a:r>
              <a:rPr lang="en-US" sz="4000" b="1" u="sng" dirty="0"/>
              <a:t>Marshall Plan</a:t>
            </a:r>
            <a:r>
              <a:rPr lang="en-US" sz="4000" b="1" dirty="0"/>
              <a:t>  - </a:t>
            </a:r>
            <a:r>
              <a:rPr lang="en-US" sz="4000" dirty="0"/>
              <a:t>economic assistance to help rebuild Western European economies after the end of World War II.</a:t>
            </a:r>
          </a:p>
          <a:p>
            <a:pPr marL="285750" indent="-285750">
              <a:buFont typeface="Arial" panose="020B0604020202020204" pitchFamily="34" charset="0"/>
              <a:buChar char="•"/>
            </a:pPr>
            <a:r>
              <a:rPr lang="en-US" sz="4000" dirty="0"/>
              <a:t>The Central Intelligence Agency (CIA) begins as an intelligence gathering agency</a:t>
            </a:r>
          </a:p>
          <a:p>
            <a:endParaRPr lang="en-US" sz="4000" dirty="0"/>
          </a:p>
          <a:p>
            <a:endParaRPr lang="en-US" dirty="0"/>
          </a:p>
        </p:txBody>
      </p:sp>
      <p:sp>
        <p:nvSpPr>
          <p:cNvPr id="5" name="TextBox 4">
            <a:extLst>
              <a:ext uri="{FF2B5EF4-FFF2-40B4-BE49-F238E27FC236}">
                <a16:creationId xmlns:a16="http://schemas.microsoft.com/office/drawing/2014/main" id="{B874C4ED-0D70-2341-ABDE-69F711796D44}"/>
              </a:ext>
            </a:extLst>
          </p:cNvPr>
          <p:cNvSpPr txBox="1"/>
          <p:nvPr/>
        </p:nvSpPr>
        <p:spPr>
          <a:xfrm>
            <a:off x="161364" y="-33766"/>
            <a:ext cx="10524565" cy="769441"/>
          </a:xfrm>
          <a:prstGeom prst="rect">
            <a:avLst/>
          </a:prstGeom>
          <a:noFill/>
        </p:spPr>
        <p:txBody>
          <a:bodyPr wrap="square" rtlCol="0">
            <a:spAutoFit/>
          </a:bodyPr>
          <a:lstStyle/>
          <a:p>
            <a:r>
              <a:rPr lang="en-US" sz="4400" dirty="0">
                <a:solidFill>
                  <a:srgbClr val="FFFF00"/>
                </a:solidFill>
              </a:rPr>
              <a:t>The Cold War  - Containment   -  1947</a:t>
            </a:r>
          </a:p>
        </p:txBody>
      </p:sp>
    </p:spTree>
    <p:extLst>
      <p:ext uri="{BB962C8B-B14F-4D97-AF65-F5344CB8AC3E}">
        <p14:creationId xmlns:p14="http://schemas.microsoft.com/office/powerpoint/2010/main" val="29694680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AEEB205-D741-6946-AEBF-64B79A90FB33}"/>
              </a:ext>
            </a:extLst>
          </p:cNvPr>
          <p:cNvSpPr txBox="1"/>
          <p:nvPr/>
        </p:nvSpPr>
        <p:spPr>
          <a:xfrm>
            <a:off x="161364" y="1218754"/>
            <a:ext cx="12030636" cy="4678204"/>
          </a:xfrm>
          <a:prstGeom prst="rect">
            <a:avLst/>
          </a:prstGeom>
          <a:noFill/>
        </p:spPr>
        <p:txBody>
          <a:bodyPr wrap="square" rtlCol="0">
            <a:spAutoFit/>
          </a:bodyPr>
          <a:lstStyle/>
          <a:p>
            <a:pPr marL="571500" indent="-571500">
              <a:buFont typeface="Arial" panose="020B0604020202020204" pitchFamily="34" charset="0"/>
              <a:buChar char="•"/>
            </a:pPr>
            <a:r>
              <a:rPr lang="en-US" sz="4000" b="1" u="sng" dirty="0"/>
              <a:t>NATO</a:t>
            </a:r>
            <a:r>
              <a:rPr lang="en-US" sz="4000" dirty="0"/>
              <a:t> ratified – mutual defense treaty for Western Europe and North America</a:t>
            </a:r>
          </a:p>
          <a:p>
            <a:pPr marL="571500" indent="-571500">
              <a:buFont typeface="Arial" panose="020B0604020202020204" pitchFamily="34" charset="0"/>
              <a:buChar char="•"/>
            </a:pPr>
            <a:endParaRPr lang="en-US" sz="4000" dirty="0"/>
          </a:p>
          <a:p>
            <a:pPr marL="571500" indent="-571500">
              <a:buFont typeface="Arial" panose="020B0604020202020204" pitchFamily="34" charset="0"/>
              <a:buChar char="•"/>
            </a:pPr>
            <a:r>
              <a:rPr lang="en-US" sz="4000" dirty="0"/>
              <a:t>Russia tested its first atomic bomb.</a:t>
            </a:r>
          </a:p>
          <a:p>
            <a:endParaRPr lang="en-US" sz="4000" dirty="0"/>
          </a:p>
          <a:p>
            <a:pPr marL="571500" indent="-571500">
              <a:buFont typeface="Arial" panose="020B0604020202020204" pitchFamily="34" charset="0"/>
              <a:buChar char="•"/>
            </a:pPr>
            <a:r>
              <a:rPr lang="en-US" sz="4000" dirty="0"/>
              <a:t>Communist Mao Zedong takes control of China</a:t>
            </a:r>
          </a:p>
          <a:p>
            <a:endParaRPr lang="en-US" sz="4000" dirty="0"/>
          </a:p>
          <a:p>
            <a:endParaRPr lang="en-US" dirty="0"/>
          </a:p>
        </p:txBody>
      </p:sp>
      <p:sp>
        <p:nvSpPr>
          <p:cNvPr id="5" name="TextBox 4">
            <a:extLst>
              <a:ext uri="{FF2B5EF4-FFF2-40B4-BE49-F238E27FC236}">
                <a16:creationId xmlns:a16="http://schemas.microsoft.com/office/drawing/2014/main" id="{B874C4ED-0D70-2341-ABDE-69F711796D44}"/>
              </a:ext>
            </a:extLst>
          </p:cNvPr>
          <p:cNvSpPr txBox="1"/>
          <p:nvPr/>
        </p:nvSpPr>
        <p:spPr>
          <a:xfrm>
            <a:off x="161364" y="-33766"/>
            <a:ext cx="10524565" cy="769441"/>
          </a:xfrm>
          <a:prstGeom prst="rect">
            <a:avLst/>
          </a:prstGeom>
          <a:noFill/>
        </p:spPr>
        <p:txBody>
          <a:bodyPr wrap="square" rtlCol="0">
            <a:spAutoFit/>
          </a:bodyPr>
          <a:lstStyle/>
          <a:p>
            <a:r>
              <a:rPr lang="en-US" sz="4400" dirty="0">
                <a:solidFill>
                  <a:srgbClr val="FFFF00"/>
                </a:solidFill>
              </a:rPr>
              <a:t>The Cold War 1949</a:t>
            </a:r>
          </a:p>
        </p:txBody>
      </p:sp>
    </p:spTree>
    <p:extLst>
      <p:ext uri="{BB962C8B-B14F-4D97-AF65-F5344CB8AC3E}">
        <p14:creationId xmlns:p14="http://schemas.microsoft.com/office/powerpoint/2010/main" val="1057961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AEEB205-D741-6946-AEBF-64B79A90FB33}"/>
              </a:ext>
            </a:extLst>
          </p:cNvPr>
          <p:cNvSpPr txBox="1"/>
          <p:nvPr/>
        </p:nvSpPr>
        <p:spPr>
          <a:xfrm>
            <a:off x="161364" y="735675"/>
            <a:ext cx="12030636" cy="4678204"/>
          </a:xfrm>
          <a:prstGeom prst="rect">
            <a:avLst/>
          </a:prstGeom>
          <a:noFill/>
        </p:spPr>
        <p:txBody>
          <a:bodyPr wrap="square" rtlCol="0">
            <a:spAutoFit/>
          </a:bodyPr>
          <a:lstStyle/>
          <a:p>
            <a:pPr marL="285750" indent="-285750">
              <a:buFont typeface="Arial" panose="020B0604020202020204" pitchFamily="34" charset="0"/>
              <a:buChar char="•"/>
            </a:pPr>
            <a:r>
              <a:rPr lang="en-US" sz="4000" dirty="0"/>
              <a:t>Truman approved H-bomb development</a:t>
            </a:r>
          </a:p>
          <a:p>
            <a:endParaRPr lang="en-US" sz="4000" dirty="0"/>
          </a:p>
          <a:p>
            <a:pPr marL="285750" indent="-285750">
              <a:buFont typeface="Arial" panose="020B0604020202020204" pitchFamily="34" charset="0"/>
              <a:buChar char="•"/>
            </a:pPr>
            <a:r>
              <a:rPr lang="en-US" sz="4000" dirty="0"/>
              <a:t>Joe McCarthy begins Communist witch hunt and loyalty tests </a:t>
            </a:r>
          </a:p>
          <a:p>
            <a:endParaRPr lang="en-US" sz="4000" dirty="0"/>
          </a:p>
          <a:p>
            <a:pPr marL="285750" indent="-285750">
              <a:buFont typeface="Arial" panose="020B0604020202020204" pitchFamily="34" charset="0"/>
              <a:buChar char="•"/>
            </a:pPr>
            <a:r>
              <a:rPr lang="en-US" sz="4000" dirty="0"/>
              <a:t>Korean War begins. Stalin supports North Korea who invade South Korea equipped with Soviet weapons </a:t>
            </a:r>
          </a:p>
          <a:p>
            <a:endParaRPr lang="en-US" dirty="0"/>
          </a:p>
        </p:txBody>
      </p:sp>
      <p:sp>
        <p:nvSpPr>
          <p:cNvPr id="5" name="TextBox 4">
            <a:extLst>
              <a:ext uri="{FF2B5EF4-FFF2-40B4-BE49-F238E27FC236}">
                <a16:creationId xmlns:a16="http://schemas.microsoft.com/office/drawing/2014/main" id="{B874C4ED-0D70-2341-ABDE-69F711796D44}"/>
              </a:ext>
            </a:extLst>
          </p:cNvPr>
          <p:cNvSpPr txBox="1"/>
          <p:nvPr/>
        </p:nvSpPr>
        <p:spPr>
          <a:xfrm>
            <a:off x="161364" y="-33766"/>
            <a:ext cx="10524565" cy="769441"/>
          </a:xfrm>
          <a:prstGeom prst="rect">
            <a:avLst/>
          </a:prstGeom>
          <a:noFill/>
        </p:spPr>
        <p:txBody>
          <a:bodyPr wrap="square" rtlCol="0">
            <a:spAutoFit/>
          </a:bodyPr>
          <a:lstStyle/>
          <a:p>
            <a:r>
              <a:rPr lang="en-US" sz="4400" dirty="0">
                <a:solidFill>
                  <a:srgbClr val="FFFF00"/>
                </a:solidFill>
              </a:rPr>
              <a:t>The Cold War  1950</a:t>
            </a:r>
          </a:p>
        </p:txBody>
      </p:sp>
    </p:spTree>
    <p:extLst>
      <p:ext uri="{BB962C8B-B14F-4D97-AF65-F5344CB8AC3E}">
        <p14:creationId xmlns:p14="http://schemas.microsoft.com/office/powerpoint/2010/main" val="34401480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AEEB205-D741-6946-AEBF-64B79A90FB33}"/>
              </a:ext>
            </a:extLst>
          </p:cNvPr>
          <p:cNvSpPr txBox="1"/>
          <p:nvPr/>
        </p:nvSpPr>
        <p:spPr>
          <a:xfrm>
            <a:off x="161364" y="735675"/>
            <a:ext cx="12030636" cy="5909310"/>
          </a:xfrm>
          <a:prstGeom prst="rect">
            <a:avLst/>
          </a:prstGeom>
          <a:noFill/>
        </p:spPr>
        <p:txBody>
          <a:bodyPr wrap="square" rtlCol="0">
            <a:spAutoFit/>
          </a:bodyPr>
          <a:lstStyle/>
          <a:p>
            <a:pPr marL="285750" indent="-285750">
              <a:buFont typeface="Arial" panose="020B0604020202020204" pitchFamily="34" charset="0"/>
              <a:buChar char="•"/>
            </a:pPr>
            <a:r>
              <a:rPr lang="en-US" sz="4000" dirty="0"/>
              <a:t>Despite warnings, General MacArthur drives North Korean troops to the Chinese border. This brings Communist China into the Korean War</a:t>
            </a:r>
          </a:p>
          <a:p>
            <a:pPr marL="285750" indent="-285750">
              <a:buFont typeface="Arial" panose="020B0604020202020204" pitchFamily="34" charset="0"/>
              <a:buChar char="•"/>
            </a:pPr>
            <a:r>
              <a:rPr lang="en-US" sz="4000" dirty="0"/>
              <a:t>Truman fires MacArthur</a:t>
            </a:r>
          </a:p>
          <a:p>
            <a:endParaRPr lang="en-US" sz="4000" dirty="0"/>
          </a:p>
          <a:p>
            <a:pPr marL="285750" indent="-285750">
              <a:buFont typeface="Arial" panose="020B0604020202020204" pitchFamily="34" charset="0"/>
              <a:buChar char="•"/>
            </a:pPr>
            <a:r>
              <a:rPr lang="en-US" sz="4000" dirty="0"/>
              <a:t>Korean War begins. Stalin supports North Korea who invade South Korea equipped with Soviet weapons.</a:t>
            </a:r>
          </a:p>
          <a:p>
            <a:endParaRPr lang="en-US" sz="4000" dirty="0"/>
          </a:p>
          <a:p>
            <a:pPr marL="285750" indent="-285750">
              <a:buFont typeface="Arial" panose="020B0604020202020204" pitchFamily="34" charset="0"/>
              <a:buChar char="•"/>
            </a:pPr>
            <a:r>
              <a:rPr lang="en-US" sz="4000" dirty="0"/>
              <a:t>Great Britain develops its own atomic bomb. </a:t>
            </a:r>
          </a:p>
          <a:p>
            <a:endParaRPr lang="en-US" dirty="0"/>
          </a:p>
        </p:txBody>
      </p:sp>
      <p:sp>
        <p:nvSpPr>
          <p:cNvPr id="5" name="TextBox 4">
            <a:extLst>
              <a:ext uri="{FF2B5EF4-FFF2-40B4-BE49-F238E27FC236}">
                <a16:creationId xmlns:a16="http://schemas.microsoft.com/office/drawing/2014/main" id="{B874C4ED-0D70-2341-ABDE-69F711796D44}"/>
              </a:ext>
            </a:extLst>
          </p:cNvPr>
          <p:cNvSpPr txBox="1"/>
          <p:nvPr/>
        </p:nvSpPr>
        <p:spPr>
          <a:xfrm>
            <a:off x="161364" y="-33766"/>
            <a:ext cx="10524565" cy="769441"/>
          </a:xfrm>
          <a:prstGeom prst="rect">
            <a:avLst/>
          </a:prstGeom>
          <a:noFill/>
        </p:spPr>
        <p:txBody>
          <a:bodyPr wrap="square" rtlCol="0">
            <a:spAutoFit/>
          </a:bodyPr>
          <a:lstStyle/>
          <a:p>
            <a:r>
              <a:rPr lang="en-US" sz="4400" dirty="0">
                <a:solidFill>
                  <a:srgbClr val="FFFF00"/>
                </a:solidFill>
              </a:rPr>
              <a:t>The Cold War  1951 - 1952</a:t>
            </a:r>
          </a:p>
        </p:txBody>
      </p:sp>
    </p:spTree>
    <p:extLst>
      <p:ext uri="{BB962C8B-B14F-4D97-AF65-F5344CB8AC3E}">
        <p14:creationId xmlns:p14="http://schemas.microsoft.com/office/powerpoint/2010/main" val="16748880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AEEB205-D741-6946-AEBF-64B79A90FB33}"/>
              </a:ext>
            </a:extLst>
          </p:cNvPr>
          <p:cNvSpPr txBox="1"/>
          <p:nvPr/>
        </p:nvSpPr>
        <p:spPr>
          <a:xfrm>
            <a:off x="161364" y="735675"/>
            <a:ext cx="12030636" cy="6524863"/>
          </a:xfrm>
          <a:prstGeom prst="rect">
            <a:avLst/>
          </a:prstGeom>
          <a:noFill/>
        </p:spPr>
        <p:txBody>
          <a:bodyPr wrap="square" rtlCol="0">
            <a:spAutoFit/>
          </a:bodyPr>
          <a:lstStyle/>
          <a:p>
            <a:pPr marL="571500" indent="-571500">
              <a:buFont typeface="Arial" panose="020B0604020202020204" pitchFamily="34" charset="0"/>
              <a:buChar char="•"/>
            </a:pPr>
            <a:r>
              <a:rPr lang="en-US" sz="4000" dirty="0"/>
              <a:t>Korean War ends</a:t>
            </a:r>
            <a:br>
              <a:rPr lang="en-US" sz="4000" dirty="0"/>
            </a:br>
            <a:endParaRPr lang="en-US" sz="4000" dirty="0"/>
          </a:p>
          <a:p>
            <a:pPr marL="571500" indent="-571500">
              <a:buFont typeface="Arial" panose="020B0604020202020204" pitchFamily="34" charset="0"/>
              <a:buChar char="•"/>
            </a:pPr>
            <a:r>
              <a:rPr lang="en-US" sz="4000" dirty="0"/>
              <a:t>KGB established</a:t>
            </a:r>
          </a:p>
          <a:p>
            <a:pPr marL="571500" indent="-571500">
              <a:buFont typeface="Arial" panose="020B0604020202020204" pitchFamily="34" charset="0"/>
              <a:buChar char="•"/>
            </a:pPr>
            <a:endParaRPr lang="en-US" sz="4000" dirty="0"/>
          </a:p>
          <a:p>
            <a:pPr marL="571500" indent="-571500">
              <a:buFont typeface="Arial" panose="020B0604020202020204" pitchFamily="34" charset="0"/>
              <a:buChar char="•"/>
            </a:pPr>
            <a:r>
              <a:rPr lang="en-US" sz="4000" dirty="0"/>
              <a:t>CIA helps overthrow unfriendly regimes in Iran and Guatemala</a:t>
            </a:r>
          </a:p>
          <a:p>
            <a:pPr marL="571500" indent="-571500">
              <a:buFont typeface="Arial" panose="020B0604020202020204" pitchFamily="34" charset="0"/>
              <a:buChar char="•"/>
            </a:pPr>
            <a:r>
              <a:rPr lang="en-US" sz="4000" dirty="0"/>
              <a:t>Vietnam split at 17th parallel </a:t>
            </a:r>
          </a:p>
          <a:p>
            <a:pPr marL="571500" indent="-571500">
              <a:buFont typeface="Arial" panose="020B0604020202020204" pitchFamily="34" charset="0"/>
              <a:buChar char="•"/>
            </a:pPr>
            <a:r>
              <a:rPr lang="en-US" sz="4000" dirty="0"/>
              <a:t>Julius and Ethel Rosenburg executed for spying for Russia</a:t>
            </a:r>
            <a:br>
              <a:rPr lang="en-US" sz="4000" dirty="0"/>
            </a:br>
            <a:r>
              <a:rPr lang="en-US" sz="4000" dirty="0"/>
              <a:t> </a:t>
            </a:r>
          </a:p>
          <a:p>
            <a:endParaRPr lang="en-US" dirty="0"/>
          </a:p>
        </p:txBody>
      </p:sp>
      <p:sp>
        <p:nvSpPr>
          <p:cNvPr id="5" name="TextBox 4">
            <a:extLst>
              <a:ext uri="{FF2B5EF4-FFF2-40B4-BE49-F238E27FC236}">
                <a16:creationId xmlns:a16="http://schemas.microsoft.com/office/drawing/2014/main" id="{B874C4ED-0D70-2341-ABDE-69F711796D44}"/>
              </a:ext>
            </a:extLst>
          </p:cNvPr>
          <p:cNvSpPr txBox="1"/>
          <p:nvPr/>
        </p:nvSpPr>
        <p:spPr>
          <a:xfrm>
            <a:off x="161364" y="-33766"/>
            <a:ext cx="10524565" cy="769441"/>
          </a:xfrm>
          <a:prstGeom prst="rect">
            <a:avLst/>
          </a:prstGeom>
          <a:noFill/>
        </p:spPr>
        <p:txBody>
          <a:bodyPr wrap="square" rtlCol="0">
            <a:spAutoFit/>
          </a:bodyPr>
          <a:lstStyle/>
          <a:p>
            <a:r>
              <a:rPr lang="en-US" sz="4400" dirty="0">
                <a:solidFill>
                  <a:srgbClr val="FFFF00"/>
                </a:solidFill>
              </a:rPr>
              <a:t>The Cold War  1953 - 1954</a:t>
            </a:r>
          </a:p>
        </p:txBody>
      </p:sp>
    </p:spTree>
    <p:extLst>
      <p:ext uri="{BB962C8B-B14F-4D97-AF65-F5344CB8AC3E}">
        <p14:creationId xmlns:p14="http://schemas.microsoft.com/office/powerpoint/2010/main" val="5736283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349</TotalTime>
  <Words>884</Words>
  <Application>Microsoft Macintosh PowerPoint</Application>
  <PresentationFormat>Widescreen</PresentationFormat>
  <Paragraphs>166</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Calibri Light</vt:lpstr>
      <vt:lpstr>Office Theme</vt:lpstr>
      <vt:lpstr>The Cold War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Cold War</dc:title>
  <dc:creator>Brent Eric</dc:creator>
  <cp:lastModifiedBy>Brent Eric</cp:lastModifiedBy>
  <cp:revision>31</cp:revision>
  <dcterms:created xsi:type="dcterms:W3CDTF">2019-05-30T12:02:28Z</dcterms:created>
  <dcterms:modified xsi:type="dcterms:W3CDTF">2019-05-31T21:25:30Z</dcterms:modified>
</cp:coreProperties>
</file>